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92" r:id="rId5"/>
    <p:sldId id="275" r:id="rId6"/>
    <p:sldId id="276" r:id="rId7"/>
    <p:sldId id="277" r:id="rId8"/>
    <p:sldId id="279" r:id="rId9"/>
    <p:sldId id="294" r:id="rId10"/>
    <p:sldId id="297" r:id="rId11"/>
    <p:sldId id="281" r:id="rId12"/>
    <p:sldId id="282" r:id="rId13"/>
    <p:sldId id="298" r:id="rId14"/>
    <p:sldId id="299" r:id="rId15"/>
    <p:sldId id="300" r:id="rId16"/>
    <p:sldId id="301" r:id="rId17"/>
    <p:sldId id="284" r:id="rId18"/>
    <p:sldId id="285" r:id="rId19"/>
    <p:sldId id="302" r:id="rId20"/>
    <p:sldId id="293" r:id="rId21"/>
    <p:sldId id="303" r:id="rId22"/>
    <p:sldId id="295" r:id="rId23"/>
    <p:sldId id="304" r:id="rId24"/>
    <p:sldId id="305" r:id="rId25"/>
    <p:sldId id="306" r:id="rId26"/>
    <p:sldId id="288" r:id="rId27"/>
    <p:sldId id="28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8D"/>
    <a:srgbClr val="446992"/>
    <a:srgbClr val="AEC2D8"/>
    <a:srgbClr val="98432A"/>
    <a:srgbClr val="D84400"/>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2932" autoAdjust="0"/>
  </p:normalViewPr>
  <p:slideViewPr>
    <p:cSldViewPr snapToGrid="0" showGuides="1">
      <p:cViewPr varScale="1">
        <p:scale>
          <a:sx n="107" d="100"/>
          <a:sy n="107" d="100"/>
        </p:scale>
        <p:origin x="776" y="160"/>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3/17/25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3/17/25</a:t>
            </a:fld>
            <a:endParaRPr lang="en-US"/>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528484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6442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4157402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2638336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1041730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547045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54844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18</a:t>
            </a:fld>
            <a:endParaRPr lang="en-US" altLang="zh-CN" dirty="0"/>
          </a:p>
        </p:txBody>
      </p:sp>
    </p:spTree>
    <p:extLst>
      <p:ext uri="{BB962C8B-B14F-4D97-AF65-F5344CB8AC3E}">
        <p14:creationId xmlns:p14="http://schemas.microsoft.com/office/powerpoint/2010/main" val="79522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19</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1102410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20</a:t>
            </a:fld>
            <a:endParaRPr lang="en-US" altLang="zh-CN" dirty="0"/>
          </a:p>
        </p:txBody>
      </p:sp>
    </p:spTree>
    <p:extLst>
      <p:ext uri="{BB962C8B-B14F-4D97-AF65-F5344CB8AC3E}">
        <p14:creationId xmlns:p14="http://schemas.microsoft.com/office/powerpoint/2010/main" val="4007207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21</a:t>
            </a:fld>
            <a:endParaRPr lang="en-US" altLang="zh-CN" dirty="0"/>
          </a:p>
        </p:txBody>
      </p:sp>
    </p:spTree>
    <p:extLst>
      <p:ext uri="{BB962C8B-B14F-4D97-AF65-F5344CB8AC3E}">
        <p14:creationId xmlns:p14="http://schemas.microsoft.com/office/powerpoint/2010/main" val="1211778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22</a:t>
            </a:fld>
            <a:endParaRPr lang="en-US" altLang="zh-CN" dirty="0"/>
          </a:p>
        </p:txBody>
      </p:sp>
    </p:spTree>
    <p:extLst>
      <p:ext uri="{BB962C8B-B14F-4D97-AF65-F5344CB8AC3E}">
        <p14:creationId xmlns:p14="http://schemas.microsoft.com/office/powerpoint/2010/main" val="328003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260426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IN"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850991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5</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586647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060679C-80C7-4E7D-9614-ABA41C5B2858}" type="slidenum">
              <a:rPr lang="en-US" smtClean="0"/>
              <a:t>7</a:t>
            </a:fld>
            <a:endParaRPr lang="en-US"/>
          </a:p>
        </p:txBody>
      </p:sp>
    </p:spTree>
    <p:extLst>
      <p:ext uri="{BB962C8B-B14F-4D97-AF65-F5344CB8AC3E}">
        <p14:creationId xmlns:p14="http://schemas.microsoft.com/office/powerpoint/2010/main" val="4019092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609139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dirty="0"/>
              <a:t>Click to edit Master title style</a:t>
            </a:r>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dirty="0"/>
              <a:t>Click to edit Master title style</a:t>
            </a:r>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dirty="0"/>
              <a:t>Click to edit Master title style</a:t>
            </a:r>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4.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16.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18.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20.png"/><Relationship Id="rId4" Type="http://schemas.microsoft.com/office/2007/relationships/hdphoto" Target="../media/hdphoto13.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microsoft.com/office/2007/relationships/hdphoto" Target="../media/hdphoto15.wd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microsoft.com/office/2007/relationships/hdphoto" Target="../media/hdphoto16.wdp"/></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10" Type="http://schemas.microsoft.com/office/2007/relationships/hdphoto" Target="../media/hdphoto17.wdp"/><Relationship Id="rId4" Type="http://schemas.openxmlformats.org/officeDocument/2006/relationships/image" Target="../media/image25.sv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7.svg"/><Relationship Id="rId5" Type="http://schemas.openxmlformats.org/officeDocument/2006/relationships/image" Target="../media/image26.png"/><Relationship Id="rId10" Type="http://schemas.microsoft.com/office/2007/relationships/hdphoto" Target="../media/hdphoto18.wdp"/><Relationship Id="rId4" Type="http://schemas.openxmlformats.org/officeDocument/2006/relationships/image" Target="../media/image25.sv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4.jpg"/><Relationship Id="rId5" Type="http://schemas.openxmlformats.org/officeDocument/2006/relationships/image" Target="../media/image8.jp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12.png"/><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538386" y="1371559"/>
            <a:ext cx="5745929" cy="2057441"/>
          </a:xfrm>
        </p:spPr>
        <p:txBody>
          <a:bodyPr/>
          <a:lstStyle/>
          <a:p>
            <a:r>
              <a:rPr lang="en-US" altLang="zh-CN" sz="4000" dirty="0"/>
              <a:t>Finance and Risk Analytics – Capstone Project</a:t>
            </a:r>
            <a:endParaRPr lang="en-US" sz="40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81806" y="4246684"/>
            <a:ext cx="2383526" cy="737295"/>
          </a:xfrm>
        </p:spPr>
        <p:txBody>
          <a:bodyPr/>
          <a:lstStyle/>
          <a:p>
            <a:r>
              <a:rPr lang="en-US" dirty="0"/>
              <a:t>Presenters </a:t>
            </a:r>
          </a:p>
          <a:p>
            <a:r>
              <a:rPr lang="en-US" sz="1400" dirty="0"/>
              <a:t>ASHHARUL HAQUE</a:t>
            </a:r>
          </a:p>
          <a:p>
            <a:r>
              <a:rPr lang="en-US" sz="1400" dirty="0"/>
              <a:t>ANUBHA SRIVASTAVA</a:t>
            </a:r>
          </a:p>
          <a:p>
            <a:r>
              <a:rPr lang="en-US" sz="1400" dirty="0"/>
              <a:t>PALLAVI SINGH </a:t>
            </a:r>
          </a:p>
          <a:p>
            <a:r>
              <a:rPr lang="en-US" sz="1400" dirty="0"/>
              <a:t>PARTH KANETKAR</a:t>
            </a:r>
          </a:p>
          <a:p>
            <a:endParaRPr lang="en-US" dirty="0"/>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6522" r="6522"/>
          <a:stretch/>
        </p:blipFill>
        <p:spPr>
          <a:xfrm>
            <a:off x="6604558" y="727190"/>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cxnSp>
        <p:nvCxnSpPr>
          <p:cNvPr id="3" name="Straight Connector 2">
            <a:extLst>
              <a:ext uri="{FF2B5EF4-FFF2-40B4-BE49-F238E27FC236}">
                <a16:creationId xmlns:a16="http://schemas.microsoft.com/office/drawing/2014/main" id="{C88C2DB5-CE4A-BB44-3294-D7870EC6FFBD}"/>
              </a:ext>
            </a:extLst>
          </p:cNvPr>
          <p:cNvCxnSpPr/>
          <p:nvPr/>
        </p:nvCxnSpPr>
        <p:spPr>
          <a:xfrm>
            <a:off x="1681316" y="4542503"/>
            <a:ext cx="366743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10530348" cy="575079"/>
          </a:xfrm>
        </p:spPr>
        <p:txBody>
          <a:bodyPr/>
          <a:lstStyle/>
          <a:p>
            <a:r>
              <a:rPr lang="en-US" dirty="0"/>
              <a:t>FINANCE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359644" y="5187472"/>
            <a:ext cx="11472711" cy="1392387"/>
          </a:xfrm>
        </p:spPr>
        <p:txBody>
          <a:bodyPr/>
          <a:lstStyle/>
          <a:p>
            <a:pPr marL="285750" indent="-285750">
              <a:buFont typeface="Wingdings" panose="05000000000000000000" pitchFamily="2" charset="2"/>
              <a:buChar char="§"/>
            </a:pPr>
            <a:r>
              <a:rPr lang="en-US" dirty="0">
                <a:solidFill>
                  <a:schemeClr val="bg1"/>
                </a:solidFill>
              </a:rPr>
              <a:t>The finance sector faced challenges during the March 2020 Coronavirus pandemic outbreak, with subsequent signs of recovery despite significant impacts on several stocks within the sector.</a:t>
            </a:r>
          </a:p>
          <a:p>
            <a:pPr marL="285750" indent="-285750">
              <a:buFont typeface="Wingdings" panose="05000000000000000000" pitchFamily="2" charset="2"/>
              <a:buChar char="§"/>
            </a:pPr>
            <a:r>
              <a:rPr lang="en-US" dirty="0">
                <a:solidFill>
                  <a:schemeClr val="bg1"/>
                </a:solidFill>
              </a:rPr>
              <a:t>Notably, Morgan Stanley and Goldman Sachs displayed relatively robust performance compared to other finance sector stocks, exhibiting a positive correlation with the market index.</a:t>
            </a:r>
          </a:p>
          <a:p>
            <a:pPr marL="285750" indent="-285750">
              <a:buFont typeface="Wingdings" panose="05000000000000000000" pitchFamily="2" charset="2"/>
              <a:buChar char="§"/>
            </a:pPr>
            <a:r>
              <a:rPr lang="en-US" dirty="0">
                <a:solidFill>
                  <a:schemeClr val="bg1"/>
                </a:solidFill>
              </a:rPr>
              <a:t>Analysis indicates a high correlation between Morgan Stanley and Goldman Sachs compared to other stocks in the sector.</a:t>
            </a:r>
            <a:endParaRPr lang="en-IN" dirty="0">
              <a:solidFill>
                <a:schemeClr val="bg1"/>
              </a:solidFill>
            </a:endParaRPr>
          </a:p>
        </p:txBody>
      </p:sp>
      <p:pic>
        <p:nvPicPr>
          <p:cNvPr id="2" name="Picture 1">
            <a:extLst>
              <a:ext uri="{FF2B5EF4-FFF2-40B4-BE49-F238E27FC236}">
                <a16:creationId xmlns:a16="http://schemas.microsoft.com/office/drawing/2014/main" id="{2D5495A0-D578-B4DD-1F20-F7FF97B3EF9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Lst>
          </a:blip>
          <a:stretch>
            <a:fillRect/>
          </a:stretch>
        </p:blipFill>
        <p:spPr>
          <a:xfrm>
            <a:off x="253675" y="763704"/>
            <a:ext cx="6207053" cy="433309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E2AC4412-CA23-7779-A89F-CD687F5577D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300000"/>
                    </a14:imgEffect>
                    <a14:imgEffect>
                      <a14:brightnessContrast contrast="1000"/>
                    </a14:imgEffect>
                  </a14:imgLayer>
                </a14:imgProps>
              </a:ext>
            </a:extLst>
          </a:blip>
          <a:stretch>
            <a:fillRect/>
          </a:stretch>
        </p:blipFill>
        <p:spPr>
          <a:xfrm>
            <a:off x="6673432" y="763703"/>
            <a:ext cx="5264892" cy="43330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55011820"/>
      </p:ext>
    </p:extLst>
  </p:cSld>
  <p:clrMapOvr>
    <a:masterClrMapping/>
  </p:clrMapOvr>
  <mc:AlternateContent xmlns:mc="http://schemas.openxmlformats.org/markup-compatibility/2006" xmlns:p14="http://schemas.microsoft.com/office/powerpoint/2010/main">
    <mc:Choice Requires="p14">
      <p:transition spd="slow" p14:dur="2000" advTm="21584"/>
    </mc:Choice>
    <mc:Fallback xmlns="">
      <p:transition spd="slow" advTm="2158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10530348" cy="575079"/>
          </a:xfrm>
        </p:spPr>
        <p:txBody>
          <a:bodyPr/>
          <a:lstStyle/>
          <a:p>
            <a:r>
              <a:rPr lang="en-US" dirty="0"/>
              <a:t>HEALTHCARE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359644" y="5439830"/>
            <a:ext cx="11472711" cy="1392387"/>
          </a:xfrm>
        </p:spPr>
        <p:txBody>
          <a:bodyPr/>
          <a:lstStyle/>
          <a:p>
            <a:pPr marL="285750" indent="-285750">
              <a:buFont typeface="Wingdings" panose="05000000000000000000" pitchFamily="2" charset="2"/>
              <a:buChar char="§"/>
            </a:pPr>
            <a:r>
              <a:rPr lang="en-US" dirty="0">
                <a:solidFill>
                  <a:schemeClr val="bg1"/>
                </a:solidFill>
              </a:rPr>
              <a:t>The Healthcare sector faced adversity during the March 2020 Coronavirus pandemic outbreak, yet it has shown significant recovery since then.</a:t>
            </a:r>
          </a:p>
          <a:p>
            <a:pPr marL="285750" indent="-285750">
              <a:buFont typeface="Wingdings" panose="05000000000000000000" pitchFamily="2" charset="2"/>
              <a:buChar char="§"/>
            </a:pPr>
            <a:r>
              <a:rPr lang="en-US" dirty="0">
                <a:solidFill>
                  <a:schemeClr val="bg1"/>
                </a:solidFill>
              </a:rPr>
              <a:t>With the exception of PFE, all other stocks within the Healthcare sector have rebounded and closely track the movements of the market index.</a:t>
            </a:r>
            <a:endParaRPr lang="en-IN" dirty="0">
              <a:solidFill>
                <a:schemeClr val="bg1"/>
              </a:solidFill>
            </a:endParaRPr>
          </a:p>
        </p:txBody>
      </p:sp>
      <p:pic>
        <p:nvPicPr>
          <p:cNvPr id="3" name="Picture 2">
            <a:extLst>
              <a:ext uri="{FF2B5EF4-FFF2-40B4-BE49-F238E27FC236}">
                <a16:creationId xmlns:a16="http://schemas.microsoft.com/office/drawing/2014/main" id="{150204B2-D567-BE52-2A81-27FD039C049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Effect>
                      <a14:brightnessContrast contrast="20000"/>
                    </a14:imgEffect>
                  </a14:imgLayer>
                </a14:imgProps>
              </a:ext>
            </a:extLst>
          </a:blip>
          <a:stretch>
            <a:fillRect/>
          </a:stretch>
        </p:blipFill>
        <p:spPr>
          <a:xfrm>
            <a:off x="253675" y="952604"/>
            <a:ext cx="6671234" cy="4186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62BD5C61-EBBF-D001-19FA-813D29C69AD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saturation sat="200000"/>
                    </a14:imgEffect>
                    <a14:imgEffect>
                      <a14:brightnessContrast contrast="-20000"/>
                    </a14:imgEffect>
                  </a14:imgLayer>
                </a14:imgProps>
              </a:ext>
            </a:extLst>
          </a:blip>
          <a:stretch>
            <a:fillRect/>
          </a:stretch>
        </p:blipFill>
        <p:spPr>
          <a:xfrm>
            <a:off x="7205354" y="952603"/>
            <a:ext cx="4732971" cy="41868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2993449"/>
      </p:ext>
    </p:extLst>
  </p:cSld>
  <p:clrMapOvr>
    <a:masterClrMapping/>
  </p:clrMapOvr>
  <mc:AlternateContent xmlns:mc="http://schemas.openxmlformats.org/markup-compatibility/2006" xmlns:p14="http://schemas.microsoft.com/office/powerpoint/2010/main">
    <mc:Choice Requires="p14">
      <p:transition spd="slow" p14:dur="2000" advTm="10517"/>
    </mc:Choice>
    <mc:Fallback xmlns="">
      <p:transition spd="slow" advTm="1051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7015109" cy="575079"/>
          </a:xfrm>
        </p:spPr>
        <p:txBody>
          <a:bodyPr/>
          <a:lstStyle/>
          <a:p>
            <a:r>
              <a:rPr lang="en-US" dirty="0"/>
              <a:t>PHARMACEUTICALS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359644" y="5439830"/>
            <a:ext cx="11472711" cy="1226441"/>
          </a:xfrm>
        </p:spPr>
        <p:txBody>
          <a:bodyPr/>
          <a:lstStyle/>
          <a:p>
            <a:pPr marL="285750" indent="-285750">
              <a:buFont typeface="Wingdings" panose="05000000000000000000" pitchFamily="2" charset="2"/>
              <a:buChar char="§"/>
            </a:pPr>
            <a:r>
              <a:rPr lang="en-US" dirty="0">
                <a:solidFill>
                  <a:schemeClr val="bg1"/>
                </a:solidFill>
              </a:rPr>
              <a:t>The Pharmaceutical sector experienced challenges during the March 2020 Coronavirus pandemic outbreak; however, it has since undergone substantial recovery.</a:t>
            </a:r>
          </a:p>
          <a:p>
            <a:pPr marL="285750" indent="-285750">
              <a:buFont typeface="Wingdings" panose="05000000000000000000" pitchFamily="2" charset="2"/>
              <a:buChar char="§"/>
            </a:pPr>
            <a:r>
              <a:rPr lang="en-US" dirty="0">
                <a:solidFill>
                  <a:schemeClr val="bg1"/>
                </a:solidFill>
              </a:rPr>
              <a:t>Within the sector, Bausch Health has consistently exhibited lower performance compared to RHHBY over the years.</a:t>
            </a:r>
            <a:endParaRPr lang="en-IN" dirty="0">
              <a:solidFill>
                <a:schemeClr val="bg1"/>
              </a:solidFill>
            </a:endParaRPr>
          </a:p>
        </p:txBody>
      </p:sp>
      <p:pic>
        <p:nvPicPr>
          <p:cNvPr id="2" name="Picture 1">
            <a:extLst>
              <a:ext uri="{FF2B5EF4-FFF2-40B4-BE49-F238E27FC236}">
                <a16:creationId xmlns:a16="http://schemas.microsoft.com/office/drawing/2014/main" id="{043AD917-1C9F-A747-FDAB-574F27FB67D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tretch>
            <a:fillRect/>
          </a:stretch>
        </p:blipFill>
        <p:spPr>
          <a:xfrm>
            <a:off x="359644" y="1018797"/>
            <a:ext cx="6345956" cy="41492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83999EBA-F1CD-3BB8-E7E1-9F9652FEE4F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Lst>
          </a:blip>
          <a:stretch>
            <a:fillRect/>
          </a:stretch>
        </p:blipFill>
        <p:spPr>
          <a:xfrm>
            <a:off x="7268784" y="1018797"/>
            <a:ext cx="4694327" cy="41492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338767103"/>
      </p:ext>
    </p:extLst>
  </p:cSld>
  <p:clrMapOvr>
    <a:masterClrMapping/>
  </p:clrMapOvr>
  <mc:AlternateContent xmlns:mc="http://schemas.openxmlformats.org/markup-compatibility/2006" xmlns:p14="http://schemas.microsoft.com/office/powerpoint/2010/main">
    <mc:Choice Requires="p14">
      <p:transition spd="slow" p14:dur="2000" advTm="15322"/>
    </mc:Choice>
    <mc:Fallback xmlns="">
      <p:transition spd="slow" advTm="1532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7015109" cy="575079"/>
          </a:xfrm>
        </p:spPr>
        <p:txBody>
          <a:bodyPr/>
          <a:lstStyle/>
          <a:p>
            <a:r>
              <a:rPr lang="en-US" dirty="0"/>
              <a:t>TECHNOLOGY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359644" y="5439830"/>
            <a:ext cx="11472711" cy="1226441"/>
          </a:xfrm>
        </p:spPr>
        <p:txBody>
          <a:bodyPr/>
          <a:lstStyle/>
          <a:p>
            <a:pPr marL="285750" indent="-285750">
              <a:buFont typeface="Wingdings" panose="05000000000000000000" pitchFamily="2" charset="2"/>
              <a:buChar char="§"/>
            </a:pPr>
            <a:r>
              <a:rPr lang="en-US" dirty="0">
                <a:solidFill>
                  <a:schemeClr val="bg1"/>
                </a:solidFill>
              </a:rPr>
              <a:t>Despite facing a crisis during the March 2020 Covid pandemic, the Technology Sector has showcased remarkable recovery.</a:t>
            </a:r>
          </a:p>
          <a:p>
            <a:pPr marL="285750" indent="-285750">
              <a:buFont typeface="Wingdings" panose="05000000000000000000" pitchFamily="2" charset="2"/>
              <a:buChar char="§"/>
            </a:pPr>
            <a:r>
              <a:rPr lang="en-US" dirty="0">
                <a:solidFill>
                  <a:schemeClr val="bg1"/>
                </a:solidFill>
              </a:rPr>
              <a:t>Notably, Microsoft, Amazon, Apple, Facebook, and Google have exhibited robust performance, aligning closely with the market index.</a:t>
            </a:r>
          </a:p>
          <a:p>
            <a:pPr marL="285750" indent="-285750">
              <a:buFont typeface="Wingdings" panose="05000000000000000000" pitchFamily="2" charset="2"/>
              <a:buChar char="§"/>
            </a:pPr>
            <a:r>
              <a:rPr lang="en-US" dirty="0">
                <a:solidFill>
                  <a:schemeClr val="bg1"/>
                </a:solidFill>
              </a:rPr>
              <a:t>Conversely, IBM has consistently lagged behind other stocks in the same sector over the years, demonstrating underperformance.</a:t>
            </a:r>
          </a:p>
        </p:txBody>
      </p:sp>
      <p:pic>
        <p:nvPicPr>
          <p:cNvPr id="3" name="Picture 2">
            <a:extLst>
              <a:ext uri="{FF2B5EF4-FFF2-40B4-BE49-F238E27FC236}">
                <a16:creationId xmlns:a16="http://schemas.microsoft.com/office/drawing/2014/main" id="{BAA6CF46-FF2E-5F31-C250-04591913443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253674" y="741262"/>
            <a:ext cx="6111709" cy="44495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A8810AD6-641E-681B-E3BA-C3160822677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Effect>
                      <a14:saturation sat="200000"/>
                    </a14:imgEffect>
                  </a14:imgLayer>
                </a14:imgProps>
              </a:ext>
            </a:extLst>
          </a:blip>
          <a:stretch>
            <a:fillRect/>
          </a:stretch>
        </p:blipFill>
        <p:spPr>
          <a:xfrm>
            <a:off x="6658367" y="741262"/>
            <a:ext cx="5279958" cy="444957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69709996"/>
      </p:ext>
    </p:extLst>
  </p:cSld>
  <p:clrMapOvr>
    <a:masterClrMapping/>
  </p:clrMapOvr>
  <mc:AlternateContent xmlns:mc="http://schemas.openxmlformats.org/markup-compatibility/2006" xmlns:p14="http://schemas.microsoft.com/office/powerpoint/2010/main">
    <mc:Choice Requires="p14">
      <p:transition spd="slow" p14:dur="2000" advTm="16401"/>
    </mc:Choice>
    <mc:Fallback xmlns="">
      <p:transition spd="slow" advTm="1640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a:xfrm>
            <a:off x="678569" y="277210"/>
            <a:ext cx="10515600" cy="983341"/>
          </a:xfrm>
        </p:spPr>
        <p:txBody>
          <a:bodyPr/>
          <a:lstStyle/>
          <a:p>
            <a:r>
              <a:rPr lang="en-US" dirty="0"/>
              <a:t>Annual Returns for Stocks</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282923" y="2090772"/>
            <a:ext cx="2123473" cy="834871"/>
          </a:xfrm>
        </p:spPr>
        <p:txBody>
          <a:bodyPr/>
          <a:lstStyle/>
          <a:p>
            <a:r>
              <a:rPr lang="en-US" dirty="0"/>
              <a:t>Aviation</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a:xfrm>
            <a:off x="282923" y="2932844"/>
            <a:ext cx="2123473" cy="3185842"/>
          </a:xfrm>
        </p:spPr>
        <p:txBody>
          <a:bodyPr/>
          <a:lstStyle/>
          <a:p>
            <a:pPr lvl="0"/>
            <a:r>
              <a:rPr lang="en-US" b="1" dirty="0">
                <a:solidFill>
                  <a:schemeClr val="tx2">
                    <a:lumMod val="50000"/>
                    <a:lumOff val="50000"/>
                  </a:schemeClr>
                </a:solidFill>
              </a:rPr>
              <a:t>Annual Returns:</a:t>
            </a:r>
          </a:p>
          <a:p>
            <a:pPr lvl="0"/>
            <a:r>
              <a:rPr lang="en-US" b="1" dirty="0"/>
              <a:t>American Airlines Group Inc : </a:t>
            </a:r>
            <a:r>
              <a:rPr lang="en-US" b="1" dirty="0">
                <a:solidFill>
                  <a:srgbClr val="FF0000"/>
                </a:solidFill>
              </a:rPr>
              <a:t>-8.47%</a:t>
            </a:r>
          </a:p>
          <a:p>
            <a:pPr lvl="0"/>
            <a:r>
              <a:rPr lang="en-US" b="1" dirty="0"/>
              <a:t>Allegiant Travel Company : </a:t>
            </a:r>
            <a:r>
              <a:rPr lang="en-US" b="1" dirty="0">
                <a:solidFill>
                  <a:srgbClr val="FF0000"/>
                </a:solidFill>
              </a:rPr>
              <a:t>-1.19%</a:t>
            </a:r>
          </a:p>
          <a:p>
            <a:pPr lvl="0"/>
            <a:r>
              <a:rPr lang="en-US" b="1" dirty="0"/>
              <a:t>Alaska Air Group Inc : </a:t>
            </a:r>
          </a:p>
          <a:p>
            <a:pPr lvl="0"/>
            <a:r>
              <a:rPr lang="en-US" b="1" dirty="0">
                <a:solidFill>
                  <a:srgbClr val="FF0000"/>
                </a:solidFill>
              </a:rPr>
              <a:t>- 6.44%</a:t>
            </a:r>
          </a:p>
          <a:p>
            <a:pPr lvl="0"/>
            <a:r>
              <a:rPr lang="en-US" b="1" dirty="0"/>
              <a:t>Delta Air Lines Inc : </a:t>
            </a:r>
            <a:r>
              <a:rPr lang="en-US" b="1" dirty="0">
                <a:solidFill>
                  <a:srgbClr val="FFFF00"/>
                </a:solidFill>
              </a:rPr>
              <a:t>1.05%</a:t>
            </a:r>
          </a:p>
          <a:p>
            <a:pPr lvl="0"/>
            <a:r>
              <a:rPr lang="en-US" b="1" dirty="0"/>
              <a:t>Hawaiian Holdings Inc : </a:t>
            </a:r>
            <a:r>
              <a:rPr lang="en-US" b="1" dirty="0">
                <a:solidFill>
                  <a:srgbClr val="FFFF00"/>
                </a:solidFill>
              </a:rPr>
              <a:t>0.86%</a:t>
            </a:r>
          </a:p>
          <a:p>
            <a:pPr lvl="0"/>
            <a:r>
              <a:rPr lang="en-US" b="1" dirty="0"/>
              <a:t>Southwest Airlines Co : </a:t>
            </a:r>
            <a:r>
              <a:rPr lang="en-US" b="1" dirty="0">
                <a:solidFill>
                  <a:srgbClr val="FFFF00"/>
                </a:solidFill>
              </a:rPr>
              <a:t>6.16%</a:t>
            </a:r>
          </a:p>
          <a:p>
            <a:pPr lvl="0"/>
            <a:endParaRPr lang="en-US" b="1" dirty="0"/>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a:xfrm>
            <a:off x="2702219" y="2090772"/>
            <a:ext cx="2016458" cy="866219"/>
          </a:xfrm>
        </p:spPr>
        <p:txBody>
          <a:bodyPr/>
          <a:lstStyle/>
          <a:p>
            <a:r>
              <a:rPr lang="en-US" dirty="0"/>
              <a:t>Finance</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2702219" y="2932844"/>
            <a:ext cx="2059462" cy="3185842"/>
          </a:xfrm>
        </p:spPr>
        <p:txBody>
          <a:bodyPr/>
          <a:lstStyle/>
          <a:p>
            <a:r>
              <a:rPr lang="en-US" b="1" dirty="0">
                <a:solidFill>
                  <a:schemeClr val="tx2">
                    <a:lumMod val="50000"/>
                    <a:lumOff val="50000"/>
                  </a:schemeClr>
                </a:solidFill>
              </a:rPr>
              <a:t>Annual Returns:</a:t>
            </a:r>
          </a:p>
          <a:p>
            <a:r>
              <a:rPr lang="en-US" b="1" dirty="0"/>
              <a:t>Morgan Stanley : </a:t>
            </a:r>
            <a:r>
              <a:rPr lang="en-US" b="1" dirty="0">
                <a:solidFill>
                  <a:srgbClr val="00B050"/>
                </a:solidFill>
              </a:rPr>
              <a:t>14.55%</a:t>
            </a:r>
          </a:p>
          <a:p>
            <a:r>
              <a:rPr lang="en-US" b="1" dirty="0"/>
              <a:t>Credit Suisse : </a:t>
            </a:r>
          </a:p>
          <a:p>
            <a:r>
              <a:rPr lang="en-US" b="1" dirty="0">
                <a:solidFill>
                  <a:srgbClr val="FF0000"/>
                </a:solidFill>
              </a:rPr>
              <a:t>-11.01%</a:t>
            </a:r>
          </a:p>
          <a:p>
            <a:r>
              <a:rPr lang="en-US" b="1" dirty="0"/>
              <a:t>Deutsche Bank : </a:t>
            </a:r>
          </a:p>
          <a:p>
            <a:r>
              <a:rPr lang="en-US" b="1" dirty="0">
                <a:solidFill>
                  <a:srgbClr val="FF0000"/>
                </a:solidFill>
              </a:rPr>
              <a:t>-13.33%</a:t>
            </a:r>
          </a:p>
          <a:p>
            <a:r>
              <a:rPr lang="en-US" b="1" dirty="0"/>
              <a:t>Goldman Sachs : </a:t>
            </a:r>
            <a:r>
              <a:rPr lang="en-US" b="1" dirty="0">
                <a:solidFill>
                  <a:srgbClr val="FFFF00"/>
                </a:solidFill>
              </a:rPr>
              <a:t>7.64%</a:t>
            </a:r>
          </a:p>
          <a:p>
            <a:r>
              <a:rPr lang="en-US" b="1" dirty="0"/>
              <a:t>Wells Fargo : </a:t>
            </a:r>
          </a:p>
          <a:p>
            <a:r>
              <a:rPr lang="en-US" b="1" dirty="0">
                <a:solidFill>
                  <a:srgbClr val="FF0000"/>
                </a:solidFill>
              </a:rPr>
              <a:t>-10.44%</a:t>
            </a:r>
          </a:p>
          <a:p>
            <a:endParaRPr lang="en-US" dirty="0"/>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5208591" y="2090771"/>
            <a:ext cx="2052729" cy="834871"/>
          </a:xfrm>
        </p:spPr>
        <p:txBody>
          <a:bodyPr/>
          <a:lstStyle/>
          <a:p>
            <a:r>
              <a:rPr lang="en-US" dirty="0"/>
              <a:t>Healthcare</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a:xfrm>
            <a:off x="5198568" y="2925642"/>
            <a:ext cx="2052729" cy="3193044"/>
          </a:xfrm>
        </p:spPr>
        <p:txBody>
          <a:bodyPr/>
          <a:lstStyle/>
          <a:p>
            <a:pPr lvl="0"/>
            <a:r>
              <a:rPr lang="en-US" b="1" dirty="0">
                <a:solidFill>
                  <a:schemeClr val="tx2">
                    <a:lumMod val="50000"/>
                    <a:lumOff val="50000"/>
                  </a:schemeClr>
                </a:solidFill>
              </a:rPr>
              <a:t>Annual Returns:</a:t>
            </a:r>
          </a:p>
          <a:p>
            <a:r>
              <a:rPr lang="en-US" b="1" dirty="0"/>
              <a:t>Johnson &amp; Johnson : </a:t>
            </a:r>
            <a:r>
              <a:rPr lang="en-US" b="1" dirty="0">
                <a:solidFill>
                  <a:srgbClr val="00B050"/>
                </a:solidFill>
              </a:rPr>
              <a:t>11.35%</a:t>
            </a:r>
          </a:p>
          <a:p>
            <a:r>
              <a:rPr lang="en-US" b="1" dirty="0"/>
              <a:t>Merck and CO inc. : </a:t>
            </a:r>
            <a:r>
              <a:rPr lang="en-US" b="1" dirty="0">
                <a:solidFill>
                  <a:srgbClr val="00B050"/>
                </a:solidFill>
              </a:rPr>
              <a:t>12.88%</a:t>
            </a:r>
          </a:p>
          <a:p>
            <a:r>
              <a:rPr lang="en-US" b="1" dirty="0"/>
              <a:t>Pfizer Inc. : </a:t>
            </a:r>
            <a:r>
              <a:rPr lang="en-US" b="1" dirty="0">
                <a:solidFill>
                  <a:srgbClr val="FFFF00"/>
                </a:solidFill>
              </a:rPr>
              <a:t>5.25%</a:t>
            </a:r>
          </a:p>
          <a:p>
            <a:r>
              <a:rPr lang="en-US" b="1" dirty="0"/>
              <a:t>UnitedHealthGroup Inc : </a:t>
            </a:r>
            <a:r>
              <a:rPr lang="en-US" b="1" dirty="0">
                <a:solidFill>
                  <a:srgbClr val="00B050"/>
                </a:solidFill>
              </a:rPr>
              <a:t>23.72%</a:t>
            </a:r>
          </a:p>
          <a:p>
            <a:endParaRPr lang="en-US" dirty="0"/>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7688184" y="2067143"/>
            <a:ext cx="1865376" cy="866219"/>
          </a:xfrm>
        </p:spPr>
        <p:txBody>
          <a:bodyPr/>
          <a:lstStyle/>
          <a:p>
            <a:r>
              <a:rPr lang="en-US" dirty="0"/>
              <a:t>Pharmaceuticals</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a:xfrm>
            <a:off x="7698659" y="2932843"/>
            <a:ext cx="1865376" cy="3185841"/>
          </a:xfrm>
        </p:spPr>
        <p:txBody>
          <a:bodyPr/>
          <a:lstStyle/>
          <a:p>
            <a:pPr lvl="0"/>
            <a:r>
              <a:rPr lang="en-US" b="1" dirty="0">
                <a:solidFill>
                  <a:schemeClr val="tx2">
                    <a:lumMod val="50000"/>
                    <a:lumOff val="50000"/>
                  </a:schemeClr>
                </a:solidFill>
              </a:rPr>
              <a:t>Annual Returns:</a:t>
            </a:r>
          </a:p>
          <a:p>
            <a:r>
              <a:rPr lang="en-US" b="1" dirty="0"/>
              <a:t>Bausch Health Companies inc. :</a:t>
            </a:r>
          </a:p>
          <a:p>
            <a:r>
              <a:rPr lang="en-US" b="1" dirty="0">
                <a:solidFill>
                  <a:srgbClr val="FF0000"/>
                </a:solidFill>
              </a:rPr>
              <a:t>-22.60%</a:t>
            </a:r>
          </a:p>
          <a:p>
            <a:r>
              <a:rPr lang="en-US" b="1" dirty="0"/>
              <a:t>Roche Holding AG :</a:t>
            </a:r>
          </a:p>
          <a:p>
            <a:r>
              <a:rPr lang="en-US" b="1" dirty="0">
                <a:solidFill>
                  <a:srgbClr val="FFFF00"/>
                </a:solidFill>
              </a:rPr>
              <a:t>7.38%</a:t>
            </a:r>
          </a:p>
        </p:txBody>
      </p:sp>
      <p:sp>
        <p:nvSpPr>
          <p:cNvPr id="48" name="Text Placeholder 47">
            <a:extLst>
              <a:ext uri="{FF2B5EF4-FFF2-40B4-BE49-F238E27FC236}">
                <a16:creationId xmlns:a16="http://schemas.microsoft.com/office/drawing/2014/main" id="{9303DF4A-6DF5-9082-4ABE-2B0D5433359A}"/>
              </a:ext>
            </a:extLst>
          </p:cNvPr>
          <p:cNvSpPr>
            <a:spLocks noGrp="1"/>
          </p:cNvSpPr>
          <p:nvPr>
            <p:ph type="body" sz="quarter" idx="49"/>
          </p:nvPr>
        </p:nvSpPr>
        <p:spPr>
          <a:xfrm>
            <a:off x="10043474" y="2090771"/>
            <a:ext cx="1865601" cy="842591"/>
          </a:xfrm>
        </p:spPr>
        <p:txBody>
          <a:bodyPr/>
          <a:lstStyle/>
          <a:p>
            <a:r>
              <a:rPr lang="en-US" dirty="0"/>
              <a:t>Technology</a:t>
            </a:r>
          </a:p>
        </p:txBody>
      </p:sp>
      <p:sp>
        <p:nvSpPr>
          <p:cNvPr id="58" name="Text Placeholder 57">
            <a:extLst>
              <a:ext uri="{FF2B5EF4-FFF2-40B4-BE49-F238E27FC236}">
                <a16:creationId xmlns:a16="http://schemas.microsoft.com/office/drawing/2014/main" id="{0930742F-3693-100E-944F-A04AB5320145}"/>
              </a:ext>
            </a:extLst>
          </p:cNvPr>
          <p:cNvSpPr>
            <a:spLocks noGrp="1"/>
          </p:cNvSpPr>
          <p:nvPr>
            <p:ph type="body" sz="quarter" idx="53"/>
          </p:nvPr>
        </p:nvSpPr>
        <p:spPr>
          <a:xfrm>
            <a:off x="10043926" y="2925643"/>
            <a:ext cx="1865376" cy="3185840"/>
          </a:xfrm>
        </p:spPr>
        <p:txBody>
          <a:bodyPr/>
          <a:lstStyle/>
          <a:p>
            <a:pPr lvl="0"/>
            <a:r>
              <a:rPr lang="en-US" b="1" dirty="0">
                <a:solidFill>
                  <a:schemeClr val="tx2">
                    <a:lumMod val="50000"/>
                    <a:lumOff val="50000"/>
                  </a:schemeClr>
                </a:solidFill>
              </a:rPr>
              <a:t>Annual Returns:</a:t>
            </a:r>
          </a:p>
          <a:p>
            <a:pPr lvl="0"/>
            <a:r>
              <a:rPr lang="en-US" b="1" dirty="0"/>
              <a:t>Amazon : </a:t>
            </a:r>
            <a:r>
              <a:rPr lang="en-US" b="1" dirty="0">
                <a:solidFill>
                  <a:srgbClr val="00B050"/>
                </a:solidFill>
              </a:rPr>
              <a:t>40.59%</a:t>
            </a:r>
          </a:p>
          <a:p>
            <a:pPr lvl="0"/>
            <a:r>
              <a:rPr lang="en-US" b="1" dirty="0"/>
              <a:t>Microsoft : </a:t>
            </a:r>
            <a:r>
              <a:rPr lang="en-US" b="1" dirty="0">
                <a:solidFill>
                  <a:srgbClr val="00B050"/>
                </a:solidFill>
              </a:rPr>
              <a:t>34.95%</a:t>
            </a:r>
          </a:p>
          <a:p>
            <a:pPr lvl="0"/>
            <a:r>
              <a:rPr lang="en-US" b="1" dirty="0"/>
              <a:t>Apple : </a:t>
            </a:r>
            <a:r>
              <a:rPr lang="en-US" b="1" dirty="0">
                <a:solidFill>
                  <a:srgbClr val="00B050"/>
                </a:solidFill>
              </a:rPr>
              <a:t>33.32%</a:t>
            </a:r>
          </a:p>
          <a:p>
            <a:pPr lvl="0"/>
            <a:r>
              <a:rPr lang="en-US" b="1" dirty="0"/>
              <a:t>Facebook : </a:t>
            </a:r>
            <a:r>
              <a:rPr lang="en-US" b="1" dirty="0">
                <a:solidFill>
                  <a:srgbClr val="00B050"/>
                </a:solidFill>
              </a:rPr>
              <a:t>26.45%</a:t>
            </a:r>
          </a:p>
          <a:p>
            <a:pPr lvl="0"/>
            <a:r>
              <a:rPr lang="en-US" b="1" dirty="0"/>
              <a:t>Google : </a:t>
            </a:r>
            <a:r>
              <a:rPr lang="en-US" b="1" dirty="0">
                <a:solidFill>
                  <a:srgbClr val="00B050"/>
                </a:solidFill>
              </a:rPr>
              <a:t>21.02%</a:t>
            </a:r>
          </a:p>
          <a:p>
            <a:pPr lvl="0"/>
            <a:r>
              <a:rPr lang="en-US" b="1" dirty="0"/>
              <a:t>IBM : </a:t>
            </a:r>
            <a:r>
              <a:rPr lang="en-US" b="1" dirty="0">
                <a:solidFill>
                  <a:srgbClr val="FF0000"/>
                </a:solidFill>
              </a:rPr>
              <a:t>-0.04%</a:t>
            </a:r>
          </a:p>
          <a:p>
            <a:endParaRPr lang="en-US" dirty="0"/>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282923" y="2078438"/>
            <a:ext cx="11626377"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2624021206"/>
      </p:ext>
    </p:extLst>
  </p:cSld>
  <p:clrMapOvr>
    <a:masterClrMapping/>
  </p:clrMapOvr>
  <mc:AlternateContent xmlns:mc="http://schemas.openxmlformats.org/markup-compatibility/2006" xmlns:p14="http://schemas.microsoft.com/office/powerpoint/2010/main">
    <mc:Choice Requires="p14">
      <p:transition spd="slow" p14:dur="2000" advTm="27113"/>
    </mc:Choice>
    <mc:Fallback xmlns="">
      <p:transition spd="slow" advTm="2711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7AC47BA4-8233-F47C-042C-066219DA5A73}"/>
              </a:ext>
            </a:extLst>
          </p:cNvPr>
          <p:cNvSpPr>
            <a:spLocks noGrp="1"/>
          </p:cNvSpPr>
          <p:nvPr>
            <p:ph type="pic" sz="quarter" idx="48"/>
          </p:nvPr>
        </p:nvSpPr>
        <p:spPr/>
      </p:sp>
      <p:sp>
        <p:nvSpPr>
          <p:cNvPr id="37" name="Picture Placeholder 36">
            <a:extLst>
              <a:ext uri="{FF2B5EF4-FFF2-40B4-BE49-F238E27FC236}">
                <a16:creationId xmlns:a16="http://schemas.microsoft.com/office/drawing/2014/main" id="{33F5DE25-F09F-C775-D74D-07B71810D5C1}"/>
              </a:ext>
            </a:extLst>
          </p:cNvPr>
          <p:cNvSpPr>
            <a:spLocks noGrp="1"/>
          </p:cNvSpPr>
          <p:nvPr>
            <p:ph type="pic" sz="quarter" idx="49"/>
          </p:nvPr>
        </p:nvSpPr>
        <p:spPr/>
      </p:sp>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391110" y="0"/>
            <a:ext cx="7826477" cy="858368"/>
          </a:xfrm>
        </p:spPr>
        <p:txBody>
          <a:bodyPr/>
          <a:lstStyle/>
          <a:p>
            <a:r>
              <a:rPr lang="en-US" dirty="0"/>
              <a:t>ANNUALIZED RETURNS &amp; RISK</a:t>
            </a:r>
          </a:p>
        </p:txBody>
      </p:sp>
      <p:pic>
        <p:nvPicPr>
          <p:cNvPr id="33" name="Picture 32">
            <a:extLst>
              <a:ext uri="{FF2B5EF4-FFF2-40B4-BE49-F238E27FC236}">
                <a16:creationId xmlns:a16="http://schemas.microsoft.com/office/drawing/2014/main" id="{404200B9-5102-0409-1461-5F0996952D1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4000"/>
                    </a14:imgEffect>
                    <a14:imgEffect>
                      <a14:colorTemperature colorTemp="5900"/>
                    </a14:imgEffect>
                    <a14:imgEffect>
                      <a14:saturation sat="300000"/>
                    </a14:imgEffect>
                  </a14:imgLayer>
                </a14:imgProps>
              </a:ext>
            </a:extLst>
          </a:blip>
          <a:stretch>
            <a:fillRect/>
          </a:stretch>
        </p:blipFill>
        <p:spPr>
          <a:xfrm>
            <a:off x="253055" y="1245734"/>
            <a:ext cx="6469626" cy="4175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a:extLst>
              <a:ext uri="{FF2B5EF4-FFF2-40B4-BE49-F238E27FC236}">
                <a16:creationId xmlns:a16="http://schemas.microsoft.com/office/drawing/2014/main" id="{B40B7018-CBF6-FD02-0E4E-E6D2B8B3FE54}"/>
              </a:ext>
            </a:extLst>
          </p:cNvPr>
          <p:cNvSpPr txBox="1"/>
          <p:nvPr/>
        </p:nvSpPr>
        <p:spPr>
          <a:xfrm>
            <a:off x="7195594" y="1245734"/>
            <a:ext cx="4879954" cy="4031873"/>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13 out of 26 stocks are displaying positive cumulative returns, indicating that approximately half of the stocks are yielding losses.</a:t>
            </a:r>
          </a:p>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Seven stocks are outperforming the market index S&amp;P500, albeit with a slightly higher level of risk.</a:t>
            </a:r>
          </a:p>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It is evident that all technology domain stocks, excluding IBM, are generating high returns, albeit with a risk level exceeding 20.</a:t>
            </a:r>
          </a:p>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Amazon demonstrates strong performance with high returns and a risk of 30.11.</a:t>
            </a:r>
          </a:p>
          <a:p>
            <a:pPr marL="285750" indent="-285750">
              <a:lnSpc>
                <a:spcPct val="100000"/>
              </a:lnSpc>
              <a:spcBef>
                <a:spcPts val="0"/>
              </a:spcBef>
              <a:buFont typeface="Arial" panose="020B0604020202020204" pitchFamily="34" charset="0"/>
              <a:buChar char="•"/>
            </a:pPr>
            <a:r>
              <a:rPr lang="en-US" sz="1600" dirty="0">
                <a:solidFill>
                  <a:schemeClr val="bg1"/>
                </a:solidFill>
                <a:latin typeface="Posterama" panose="020B0504020200020000" pitchFamily="34" charset="0"/>
                <a:ea typeface="微软雅黑"/>
                <a:cs typeface="Posterama" panose="020B0504020200020000" pitchFamily="34" charset="0"/>
              </a:rPr>
              <a:t>Conversely, Bausch Health Companies Inc. (BHC) exhibits poor performance with negative 22.60% returns and a high risk of 70.72.</a:t>
            </a:r>
            <a:endParaRPr lang="en-IN" sz="16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760906987"/>
      </p:ext>
    </p:extLst>
  </p:cSld>
  <p:clrMapOvr>
    <a:masterClrMapping/>
  </p:clrMapOvr>
  <mc:AlternateContent xmlns:mc="http://schemas.openxmlformats.org/markup-compatibility/2006" xmlns:p14="http://schemas.microsoft.com/office/powerpoint/2010/main">
    <mc:Choice Requires="p14">
      <p:transition spd="slow" p14:dur="2000" advTm="19920"/>
    </mc:Choice>
    <mc:Fallback xmlns="">
      <p:transition spd="slow" advTm="1992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7AC47BA4-8233-F47C-042C-066219DA5A73}"/>
              </a:ext>
            </a:extLst>
          </p:cNvPr>
          <p:cNvSpPr>
            <a:spLocks noGrp="1"/>
          </p:cNvSpPr>
          <p:nvPr>
            <p:ph type="pic" sz="quarter" idx="48"/>
          </p:nvPr>
        </p:nvSpPr>
        <p:spPr/>
      </p:sp>
      <p:sp>
        <p:nvSpPr>
          <p:cNvPr id="37" name="Picture Placeholder 36">
            <a:extLst>
              <a:ext uri="{FF2B5EF4-FFF2-40B4-BE49-F238E27FC236}">
                <a16:creationId xmlns:a16="http://schemas.microsoft.com/office/drawing/2014/main" id="{33F5DE25-F09F-C775-D74D-07B71810D5C1}"/>
              </a:ext>
            </a:extLst>
          </p:cNvPr>
          <p:cNvSpPr>
            <a:spLocks noGrp="1"/>
          </p:cNvSpPr>
          <p:nvPr>
            <p:ph type="pic" sz="quarter" idx="49"/>
          </p:nvPr>
        </p:nvSpPr>
        <p:spPr/>
      </p:sp>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313542" y="187229"/>
            <a:ext cx="11564916" cy="533488"/>
          </a:xfrm>
        </p:spPr>
        <p:txBody>
          <a:bodyPr/>
          <a:lstStyle/>
          <a:p>
            <a:r>
              <a:rPr lang="en-US" sz="3600" dirty="0"/>
              <a:t>Analyzing Cumulative Daily Returns, Sharpe Ratio, and Risk</a:t>
            </a:r>
          </a:p>
        </p:txBody>
      </p:sp>
      <p:sp>
        <p:nvSpPr>
          <p:cNvPr id="34" name="TextBox 33">
            <a:extLst>
              <a:ext uri="{FF2B5EF4-FFF2-40B4-BE49-F238E27FC236}">
                <a16:creationId xmlns:a16="http://schemas.microsoft.com/office/drawing/2014/main" id="{B40B7018-CBF6-FD02-0E4E-E6D2B8B3FE54}"/>
              </a:ext>
            </a:extLst>
          </p:cNvPr>
          <p:cNvSpPr txBox="1"/>
          <p:nvPr/>
        </p:nvSpPr>
        <p:spPr>
          <a:xfrm>
            <a:off x="313541" y="4828567"/>
            <a:ext cx="10777245" cy="156966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sz="1600" dirty="0">
                <a:solidFill>
                  <a:schemeClr val="bg1"/>
                </a:solidFill>
                <a:highlight>
                  <a:srgbClr val="44678D"/>
                </a:highlight>
                <a:latin typeface="Posterama" panose="020B0504020200020000" pitchFamily="34" charset="0"/>
                <a:ea typeface="微软雅黑"/>
                <a:cs typeface="Posterama" panose="020B0504020200020000" pitchFamily="34" charset="0"/>
              </a:rPr>
              <a:t>Elevated Sharpe ratios signify superior risk-adjusted performance, while negative values indicate that returns may not adequately compensate for associated risks.</a:t>
            </a:r>
          </a:p>
          <a:p>
            <a:pPr marL="285750" indent="-285750">
              <a:lnSpc>
                <a:spcPct val="100000"/>
              </a:lnSpc>
              <a:spcBef>
                <a:spcPts val="0"/>
              </a:spcBef>
              <a:buFont typeface="Arial" panose="020B0604020202020204" pitchFamily="34" charset="0"/>
              <a:buChar char="•"/>
            </a:pPr>
            <a:r>
              <a:rPr lang="en-US" sz="1600" dirty="0">
                <a:solidFill>
                  <a:schemeClr val="bg1"/>
                </a:solidFill>
                <a:highlight>
                  <a:srgbClr val="44678D"/>
                </a:highlight>
                <a:latin typeface="Posterama" panose="020B0504020200020000" pitchFamily="34" charset="0"/>
                <a:ea typeface="微软雅黑"/>
                <a:cs typeface="Posterama" panose="020B0504020200020000" pitchFamily="34" charset="0"/>
              </a:rPr>
              <a:t>AMZN (1.32), MSFT (1.23), and AAPL (1.10) exhibit positive Sharpe ratios exceeding 1, indicating that these stocks have delivered returns surpassing the risk-free rate relative to the level of risk undertaken.</a:t>
            </a:r>
          </a:p>
          <a:p>
            <a:pPr marL="285750" indent="-285750">
              <a:lnSpc>
                <a:spcPct val="100000"/>
              </a:lnSpc>
              <a:spcBef>
                <a:spcPts val="0"/>
              </a:spcBef>
              <a:buFont typeface="Arial" panose="020B0604020202020204" pitchFamily="34" charset="0"/>
              <a:buChar char="•"/>
            </a:pPr>
            <a:r>
              <a:rPr lang="en-US" sz="1600" dirty="0">
                <a:solidFill>
                  <a:schemeClr val="bg1"/>
                </a:solidFill>
                <a:highlight>
                  <a:srgbClr val="44678D"/>
                </a:highlight>
                <a:latin typeface="Posterama" panose="020B0504020200020000" pitchFamily="34" charset="0"/>
                <a:ea typeface="微软雅黑"/>
                <a:cs typeface="Posterama" panose="020B0504020200020000" pitchFamily="34" charset="0"/>
              </a:rPr>
              <a:t>Nearly half of the stocks display negative Sharpe ratios, implying that their returns fail to adequately offset the inherent risks associated with those investments.</a:t>
            </a:r>
            <a:endParaRPr lang="en-IN" sz="1600" dirty="0">
              <a:solidFill>
                <a:schemeClr val="bg1"/>
              </a:solidFill>
              <a:highlight>
                <a:srgbClr val="44678D"/>
              </a:highlight>
              <a:latin typeface="Posterama" panose="020B0504020200020000"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3807DBEE-BCB3-5BB4-3E2D-6A853AAE2CD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colorTemperature colorTemp="5900"/>
                    </a14:imgEffect>
                    <a14:imgEffect>
                      <a14:saturation sat="200000"/>
                    </a14:imgEffect>
                  </a14:imgLayer>
                </a14:imgProps>
              </a:ext>
            </a:extLst>
          </a:blip>
          <a:stretch>
            <a:fillRect/>
          </a:stretch>
        </p:blipFill>
        <p:spPr>
          <a:xfrm>
            <a:off x="391110" y="996773"/>
            <a:ext cx="8109328" cy="3554047"/>
          </a:xfrm>
          <a:prstGeom prst="rect">
            <a:avLst/>
          </a:prstGeom>
        </p:spPr>
      </p:pic>
    </p:spTree>
    <p:extLst>
      <p:ext uri="{BB962C8B-B14F-4D97-AF65-F5344CB8AC3E}">
        <p14:creationId xmlns:p14="http://schemas.microsoft.com/office/powerpoint/2010/main" val="310870866"/>
      </p:ext>
    </p:extLst>
  </p:cSld>
  <p:clrMapOvr>
    <a:masterClrMapping/>
  </p:clrMapOvr>
  <mc:AlternateContent xmlns:mc="http://schemas.openxmlformats.org/markup-compatibility/2006" xmlns:p14="http://schemas.microsoft.com/office/powerpoint/2010/main">
    <mc:Choice Requires="p14">
      <p:transition spd="slow" p14:dur="2000" advTm="19731"/>
    </mc:Choice>
    <mc:Fallback xmlns="">
      <p:transition spd="slow" advTm="1973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p:txBody>
          <a:bodyPr/>
          <a:lstStyle/>
          <a:p>
            <a:r>
              <a:rPr lang="en-US" dirty="0"/>
              <a:t>Stocks to focus</a:t>
            </a:r>
          </a:p>
        </p:txBody>
      </p:sp>
      <p:pic>
        <p:nvPicPr>
          <p:cNvPr id="26" name="Picture Placeholder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cstate="print">
            <a:extLst>
              <a:ext uri="{28A0092B-C50C-407E-A947-70E740481C1C}">
                <a14:useLocalDpi xmlns:a14="http://schemas.microsoft.com/office/drawing/2010/main"/>
              </a:ext>
            </a:extLst>
          </a:blip>
          <a:srcRect/>
          <a:stretch>
            <a:fillRect/>
          </a:stretch>
        </p:blipFill>
        <p:spPr/>
      </p:pic>
      <p:sp>
        <p:nvSpPr>
          <p:cNvPr id="37" name="Text Placeholder 36">
            <a:extLst>
              <a:ext uri="{FF2B5EF4-FFF2-40B4-BE49-F238E27FC236}">
                <a16:creationId xmlns:a16="http://schemas.microsoft.com/office/drawing/2014/main" id="{16D3C8BC-FB28-3127-D29E-D4195120A3CA}"/>
              </a:ext>
            </a:extLst>
          </p:cNvPr>
          <p:cNvSpPr>
            <a:spLocks noGrp="1"/>
          </p:cNvSpPr>
          <p:nvPr>
            <p:ph type="body" sz="quarter" idx="27"/>
          </p:nvPr>
        </p:nvSpPr>
        <p:spPr/>
        <p:txBody>
          <a:bodyPr/>
          <a:lstStyle/>
          <a:p>
            <a:r>
              <a:rPr lang="en-US" dirty="0"/>
              <a:t>High Returns</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type="body" sz="quarter" idx="28"/>
          </p:nvPr>
        </p:nvSpPr>
        <p:spPr/>
        <p:txBody>
          <a:bodyPr/>
          <a:lstStyle/>
          <a:p>
            <a:r>
              <a:rPr lang="en-US" dirty="0"/>
              <a:t>Amazon, Microsoft, and Apple are generating exceptionally high returns</a:t>
            </a:r>
          </a:p>
          <a:p>
            <a:endParaRPr lang="en-US" dirty="0"/>
          </a:p>
          <a:p>
            <a:r>
              <a:rPr lang="en-US" dirty="0"/>
              <a:t>JNJ, RHHBY, PFE, and MRK stocks exhibit moderate risk levels while delivering decent returns</a:t>
            </a:r>
          </a:p>
        </p:txBody>
      </p:sp>
      <p:sp>
        <p:nvSpPr>
          <p:cNvPr id="35" name="Text Placeholder 34">
            <a:extLst>
              <a:ext uri="{FF2B5EF4-FFF2-40B4-BE49-F238E27FC236}">
                <a16:creationId xmlns:a16="http://schemas.microsoft.com/office/drawing/2014/main" id="{2C8E94EA-2767-D144-C1BB-32AA2C99723B}"/>
              </a:ext>
            </a:extLst>
          </p:cNvPr>
          <p:cNvSpPr>
            <a:spLocks noGrp="1"/>
          </p:cNvSpPr>
          <p:nvPr>
            <p:ph type="body" sz="quarter" idx="52"/>
          </p:nvPr>
        </p:nvSpPr>
        <p:spPr>
          <a:xfrm>
            <a:off x="7811506" y="3625598"/>
            <a:ext cx="3054968" cy="587964"/>
          </a:xfrm>
        </p:spPr>
        <p:txBody>
          <a:bodyPr/>
          <a:lstStyle/>
          <a:p>
            <a:r>
              <a:rPr lang="en-US" dirty="0">
                <a:effectLst/>
              </a:rPr>
              <a:t>Negative Returns</a:t>
            </a:r>
            <a:endParaRPr lang="en-US" dirty="0"/>
          </a:p>
        </p:txBody>
      </p:sp>
      <p:sp>
        <p:nvSpPr>
          <p:cNvPr id="44" name="Text Placeholder 43">
            <a:extLst>
              <a:ext uri="{FF2B5EF4-FFF2-40B4-BE49-F238E27FC236}">
                <a16:creationId xmlns:a16="http://schemas.microsoft.com/office/drawing/2014/main" id="{78466807-A2DA-EC5D-ACDE-B83D6F7169EA}"/>
              </a:ext>
            </a:extLst>
          </p:cNvPr>
          <p:cNvSpPr>
            <a:spLocks noGrp="1"/>
          </p:cNvSpPr>
          <p:nvPr>
            <p:ph type="body" sz="quarter" idx="53"/>
          </p:nvPr>
        </p:nvSpPr>
        <p:spPr/>
        <p:txBody>
          <a:bodyPr/>
          <a:lstStyle/>
          <a:p>
            <a:r>
              <a:rPr lang="en-US" dirty="0"/>
              <a:t>Close to half of the stocks are yielding negative cumulative returns.</a:t>
            </a:r>
          </a:p>
        </p:txBody>
      </p:sp>
    </p:spTree>
    <p:extLst>
      <p:ext uri="{BB962C8B-B14F-4D97-AF65-F5344CB8AC3E}">
        <p14:creationId xmlns:p14="http://schemas.microsoft.com/office/powerpoint/2010/main" val="4182148033"/>
      </p:ext>
    </p:extLst>
  </p:cSld>
  <p:clrMapOvr>
    <a:masterClrMapping/>
  </p:clrMapOvr>
  <mc:AlternateContent xmlns:mc="http://schemas.openxmlformats.org/markup-compatibility/2006" xmlns:p14="http://schemas.microsoft.com/office/powerpoint/2010/main">
    <mc:Choice Requires="p14">
      <p:transition spd="slow" p14:dur="2000" advTm="16282"/>
    </mc:Choice>
    <mc:Fallback xmlns="">
      <p:transition spd="slow" advTm="162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4226239" y="2762864"/>
            <a:ext cx="6599429" cy="1049989"/>
          </a:xfrm>
        </p:spPr>
        <p:txBody>
          <a:bodyPr/>
          <a:lstStyle/>
          <a:p>
            <a:r>
              <a:rPr lang="en-US" dirty="0"/>
              <a:t>PORTFOLIO ANALYSIS</a:t>
            </a:r>
          </a:p>
        </p:txBody>
      </p:sp>
      <p:cxnSp>
        <p:nvCxnSpPr>
          <p:cNvPr id="3" name="Straight Connector 2">
            <a:extLst>
              <a:ext uri="{FF2B5EF4-FFF2-40B4-BE49-F238E27FC236}">
                <a16:creationId xmlns:a16="http://schemas.microsoft.com/office/drawing/2014/main" id="{3990EE61-35FE-FA24-8E47-C6FFF1272A79}"/>
              </a:ext>
            </a:extLst>
          </p:cNvPr>
          <p:cNvCxnSpPr/>
          <p:nvPr/>
        </p:nvCxnSpPr>
        <p:spPr>
          <a:xfrm>
            <a:off x="4311588" y="3696929"/>
            <a:ext cx="688258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Heptagon 3">
            <a:extLst>
              <a:ext uri="{FF2B5EF4-FFF2-40B4-BE49-F238E27FC236}">
                <a16:creationId xmlns:a16="http://schemas.microsoft.com/office/drawing/2014/main" id="{3053E332-E22B-734F-38EE-E53EEC8BF6AE}"/>
              </a:ext>
            </a:extLst>
          </p:cNvPr>
          <p:cNvSpPr/>
          <p:nvPr/>
        </p:nvSpPr>
        <p:spPr>
          <a:xfrm>
            <a:off x="11194169" y="3647767"/>
            <a:ext cx="85349" cy="7865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16247785"/>
      </p:ext>
    </p:extLst>
  </p:cSld>
  <p:clrMapOvr>
    <a:masterClrMapping/>
  </p:clrMapOvr>
  <mc:AlternateContent xmlns:mc="http://schemas.openxmlformats.org/markup-compatibility/2006" xmlns:p14="http://schemas.microsoft.com/office/powerpoint/2010/main">
    <mc:Choice Requires="p14">
      <p:transition spd="slow" p14:dur="2000" advTm="3623"/>
    </mc:Choice>
    <mc:Fallback xmlns="">
      <p:transition spd="slow" advTm="362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416076" y="140150"/>
            <a:ext cx="6299356" cy="1085475"/>
          </a:xfrm>
        </p:spPr>
        <p:txBody>
          <a:bodyPr/>
          <a:lstStyle/>
          <a:p>
            <a:r>
              <a:rPr lang="en-US" sz="4000" dirty="0"/>
              <a:t>MR. PATRICK JYENGAR PORTFOLIO</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Mr. Patrick Jyengar’s expected 5-year Return on Investment (ROI) of $558.23 thousand, expecting his equity investment of $500,000 to grow to $1.05 million.</a:t>
            </a:r>
          </a:p>
          <a:p>
            <a:r>
              <a:rPr lang="en-US" dirty="0"/>
              <a:t>Achieving this ROI reflects significant appreciation in the value of his investment, aligning with his financial goals.</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Portfolio Stocks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Considering his conservative investment approach, Mr. Patrick Jyengar is contemplating the inclusion of low-risk stocks such as JNJ, RHHBY, MRK, and MSFT to diversify his portfolio.</a:t>
            </a:r>
          </a:p>
          <a:p>
            <a:r>
              <a:rPr lang="en-US" dirty="0"/>
              <a:t>Equal distribution of capital among the stocks is permitted in constructing the portfolio.</a:t>
            </a:r>
          </a:p>
        </p:txBody>
      </p:sp>
      <p:pic>
        <p:nvPicPr>
          <p:cNvPr id="196" name="Picture Placeholder 195" descr="Presentation with bar chart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a:extLst>
              <a:ext uri="{96DAC541-7B7A-43D3-8B79-37D633B846F1}">
                <asvg:svgBlip xmlns:asvg="http://schemas.microsoft.com/office/drawing/2016/SVG/main" r:embed="rId8"/>
              </a:ext>
            </a:extLst>
          </a:blip>
          <a:srcRect l="2616" r="2616"/>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Risk</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The calculated risk of this portfolio is 18.00, whereas the risk of the S&amp;P500 index stands at 19.</a:t>
            </a:r>
          </a:p>
          <a:p>
            <a:r>
              <a:rPr lang="en-US" dirty="0"/>
              <a:t>This suggests that the portfolio has been effectively constructed with lower risk compared to the market index, indicating a favorable outcome.</a:t>
            </a:r>
          </a:p>
        </p:txBody>
      </p:sp>
      <p:pic>
        <p:nvPicPr>
          <p:cNvPr id="2" name="Picture 1">
            <a:extLst>
              <a:ext uri="{FF2B5EF4-FFF2-40B4-BE49-F238E27FC236}">
                <a16:creationId xmlns:a16="http://schemas.microsoft.com/office/drawing/2014/main" id="{97A73ED7-0838-60D1-36F0-8CF3725B6326}"/>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133526" y="2417731"/>
            <a:ext cx="4559274" cy="25812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4="http://schemas.microsoft.com/office/powerpoint/2010/main">
    <mc:Choice Requires="p14">
      <p:transition spd="slow" p14:dur="2000" advTm="55704"/>
    </mc:Choice>
    <mc:Fallback xmlns="">
      <p:transition spd="slow" advTm="5570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Objective	</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Background</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Key Insights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Portfolio Analysis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Methodology</a:t>
            </a:r>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416076" y="140150"/>
            <a:ext cx="6299356" cy="1085475"/>
          </a:xfrm>
        </p:spPr>
        <p:txBody>
          <a:bodyPr/>
          <a:lstStyle/>
          <a:p>
            <a:r>
              <a:rPr lang="en-US" sz="4000" dirty="0"/>
              <a:t>MR. PETER JYENGAR PORTFOLIO</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t>ROI</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t>After investing $1 million in equities, Mr. Peter Jyengar anticipates a 5-year Return on Investment (ROI) of over $4.1 million, resulting in a total portfolio value of $5.189 million. Achieving this ROI reflects significant appreciation in the value of his investment, aligning with his financial goals.</a:t>
            </a: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t>Portfolio Stocks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t>In line with his risk-tolerant approach, Mr. Peter Jyengar has opted for high-return investments, selecting stocks such as AMZN, AAPL, and MSFT for his portfolio.</a:t>
            </a:r>
          </a:p>
          <a:p>
            <a:r>
              <a:rPr lang="en-US" dirty="0"/>
              <a:t>Equal distribution of capital among the stocks is permitted in constructing the portfolio.</a:t>
            </a:r>
          </a:p>
          <a:p>
            <a:endParaRPr lang="en-US" dirty="0"/>
          </a:p>
          <a:p>
            <a:endParaRPr lang="en-US" dirty="0"/>
          </a:p>
        </p:txBody>
      </p:sp>
      <p:pic>
        <p:nvPicPr>
          <p:cNvPr id="196" name="Picture Placeholder 195" descr="Presentation with bar chart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a:extLst>
              <a:ext uri="{96DAC541-7B7A-43D3-8B79-37D633B846F1}">
                <asvg:svgBlip xmlns:asvg="http://schemas.microsoft.com/office/drawing/2016/SVG/main" r:embed="rId8"/>
              </a:ext>
            </a:extLst>
          </a:blip>
          <a:srcRect l="2616" r="2616"/>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t>Risk</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t>Mr. Peter's portfolio carries a risk rate of 25.6, reflecting his consistent adherence to a risk-tolerant approach, where he prioritizes high-return investments.</a:t>
            </a:r>
          </a:p>
          <a:p>
            <a:r>
              <a:rPr lang="en-US" dirty="0"/>
              <a:t>This portfolio is expected to yield returns four times the initial investment amount, reflecting Mr. Peter's high risk tolerance.</a:t>
            </a:r>
          </a:p>
        </p:txBody>
      </p:sp>
      <p:pic>
        <p:nvPicPr>
          <p:cNvPr id="4" name="Picture 3">
            <a:extLst>
              <a:ext uri="{FF2B5EF4-FFF2-40B4-BE49-F238E27FC236}">
                <a16:creationId xmlns:a16="http://schemas.microsoft.com/office/drawing/2014/main" id="{1D9F65C8-143B-3A58-D49B-F37FEB4E1BD5}"/>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sharpenSoften amount="50000"/>
                    </a14:imgEffect>
                    <a14:imgEffect>
                      <a14:saturation sat="400000"/>
                    </a14:imgEffect>
                  </a14:imgLayer>
                </a14:imgProps>
              </a:ext>
            </a:extLst>
          </a:blip>
          <a:stretch>
            <a:fillRect/>
          </a:stretch>
        </p:blipFill>
        <p:spPr>
          <a:xfrm>
            <a:off x="118895" y="2222152"/>
            <a:ext cx="4595174" cy="2506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073201"/>
      </p:ext>
    </p:extLst>
  </p:cSld>
  <p:clrMapOvr>
    <a:masterClrMapping/>
  </p:clrMapOvr>
  <mc:AlternateContent xmlns:mc="http://schemas.openxmlformats.org/markup-compatibility/2006" xmlns:p14="http://schemas.microsoft.com/office/powerpoint/2010/main">
    <mc:Choice Requires="p14">
      <p:transition spd="slow" p14:dur="2000" advTm="55494"/>
    </mc:Choice>
    <mc:Fallback xmlns="">
      <p:transition spd="slow" advTm="5549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4226239" y="2762864"/>
            <a:ext cx="6599429" cy="1049989"/>
          </a:xfrm>
        </p:spPr>
        <p:txBody>
          <a:bodyPr/>
          <a:lstStyle/>
          <a:p>
            <a:r>
              <a:rPr lang="en-US" dirty="0"/>
              <a:t>METHODOLOGY</a:t>
            </a:r>
          </a:p>
        </p:txBody>
      </p:sp>
      <p:cxnSp>
        <p:nvCxnSpPr>
          <p:cNvPr id="3" name="Straight Connector 2">
            <a:extLst>
              <a:ext uri="{FF2B5EF4-FFF2-40B4-BE49-F238E27FC236}">
                <a16:creationId xmlns:a16="http://schemas.microsoft.com/office/drawing/2014/main" id="{3990EE61-35FE-FA24-8E47-C6FFF1272A79}"/>
              </a:ext>
            </a:extLst>
          </p:cNvPr>
          <p:cNvCxnSpPr/>
          <p:nvPr/>
        </p:nvCxnSpPr>
        <p:spPr>
          <a:xfrm>
            <a:off x="4311588" y="3687097"/>
            <a:ext cx="6882581"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Heptagon 3">
            <a:extLst>
              <a:ext uri="{FF2B5EF4-FFF2-40B4-BE49-F238E27FC236}">
                <a16:creationId xmlns:a16="http://schemas.microsoft.com/office/drawing/2014/main" id="{3053E332-E22B-734F-38EE-E53EEC8BF6AE}"/>
              </a:ext>
            </a:extLst>
          </p:cNvPr>
          <p:cNvSpPr/>
          <p:nvPr/>
        </p:nvSpPr>
        <p:spPr>
          <a:xfrm>
            <a:off x="11194169" y="3647767"/>
            <a:ext cx="85349" cy="7865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3727361"/>
      </p:ext>
    </p:extLst>
  </p:cSld>
  <p:clrMapOvr>
    <a:masterClrMapping/>
  </p:clrMapOvr>
  <mc:AlternateContent xmlns:mc="http://schemas.openxmlformats.org/markup-compatibility/2006" xmlns:p14="http://schemas.microsoft.com/office/powerpoint/2010/main">
    <mc:Choice Requires="p14">
      <p:transition spd="slow" p14:dur="2000" advTm="5201"/>
    </mc:Choice>
    <mc:Fallback xmlns="">
      <p:transition spd="slow" advTm="520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BD22815-3F53-C1DE-B7FC-840DD1DAFE41}"/>
              </a:ext>
            </a:extLst>
          </p:cNvPr>
          <p:cNvSpPr>
            <a:spLocks noGrp="1"/>
          </p:cNvSpPr>
          <p:nvPr>
            <p:ph type="body" sz="quarter" idx="28"/>
          </p:nvPr>
        </p:nvSpPr>
        <p:spPr>
          <a:xfrm>
            <a:off x="381311" y="267123"/>
            <a:ext cx="11271450" cy="6313667"/>
          </a:xfrm>
        </p:spPr>
        <p:txBody>
          <a:bodyPr/>
          <a:lstStyle/>
          <a:p>
            <a:r>
              <a:rPr lang="en-US" sz="1800" b="1" dirty="0"/>
              <a:t>Data Cleaning with Python:</a:t>
            </a:r>
          </a:p>
          <a:p>
            <a:pPr marL="285750" indent="-285750">
              <a:buFont typeface="Wingdings" panose="05000000000000000000" pitchFamily="2" charset="2"/>
              <a:buChar char="Ø"/>
            </a:pPr>
            <a:r>
              <a:rPr lang="en-US" dirty="0"/>
              <a:t>Employed Python for systematic data cleaning and preprocessing, identifying 411 null values in FB_close and FB_volume data fields.</a:t>
            </a:r>
          </a:p>
          <a:p>
            <a:pPr marL="285750" indent="-285750">
              <a:buFont typeface="Wingdings" panose="05000000000000000000" pitchFamily="2" charset="2"/>
              <a:buChar char="Ø"/>
            </a:pPr>
            <a:r>
              <a:rPr lang="en-US" dirty="0"/>
              <a:t>Concluded that the missing data was non-random, attributed to Facebook's stock listing on May 18, 2012, and subsequently imputed null values with zeros for further analysis.</a:t>
            </a:r>
          </a:p>
          <a:p>
            <a:pPr marL="285750" indent="-285750">
              <a:buFont typeface="Wingdings" panose="05000000000000000000" pitchFamily="2" charset="2"/>
              <a:buChar char="Ø"/>
            </a:pPr>
            <a:r>
              <a:rPr lang="en-US" dirty="0"/>
              <a:t>Performed outlier analysis on the dataset to detect and assess data points exhibiting substantial deviations from the general pattern</a:t>
            </a:r>
          </a:p>
          <a:p>
            <a:endParaRPr lang="en-US" dirty="0"/>
          </a:p>
          <a:p>
            <a:r>
              <a:rPr lang="en-US" sz="2000" b="1" dirty="0"/>
              <a:t>Exploratory Data Analysis (EDA):</a:t>
            </a:r>
          </a:p>
          <a:p>
            <a:pPr marL="285750" indent="-285750">
              <a:buFont typeface="Wingdings" panose="05000000000000000000" pitchFamily="2" charset="2"/>
              <a:buChar char="Ø"/>
            </a:pPr>
            <a:r>
              <a:rPr lang="en-US" dirty="0"/>
              <a:t>Utilized diverse calculations such as daily and cumulative returns, Sharpe ratios, portfolio risk, and ROI for thorough analysis of stock data.</a:t>
            </a:r>
          </a:p>
          <a:p>
            <a:pPr marL="285750" indent="-285750">
              <a:buFont typeface="Wingdings" panose="05000000000000000000" pitchFamily="2" charset="2"/>
              <a:buChar char="Ø"/>
            </a:pPr>
            <a:r>
              <a:rPr lang="en-US" dirty="0"/>
              <a:t>Identified top-performing stocks for different portfolios based on rigorous assessment of performance metrics.</a:t>
            </a:r>
          </a:p>
          <a:p>
            <a:pPr marL="285750" indent="-285750">
              <a:buFont typeface="Wingdings" panose="05000000000000000000" pitchFamily="2" charset="2"/>
              <a:buChar char="Ø"/>
            </a:pPr>
            <a:r>
              <a:rPr lang="en-US" dirty="0"/>
              <a:t>Utilized Python libraries including Matplotlib, Seaborn, and Plotly for exploratory data analysis (EDA) and visualization purposes.</a:t>
            </a:r>
          </a:p>
          <a:p>
            <a:endParaRPr lang="en-US" dirty="0"/>
          </a:p>
          <a:p>
            <a:r>
              <a:rPr lang="en-US" sz="1800" b="1" dirty="0"/>
              <a:t>Key Insights from Data Analysis:</a:t>
            </a:r>
          </a:p>
          <a:p>
            <a:pPr marL="285750" indent="-285750">
              <a:buFont typeface="Wingdings" panose="05000000000000000000" pitchFamily="2" charset="2"/>
              <a:buChar char="Ø"/>
            </a:pPr>
            <a:r>
              <a:rPr lang="en-US" dirty="0"/>
              <a:t>Half of the stocks, specifically 13 out of 26, are exhibiting positive cumulative returns, implying that the remaining half are generating losses.</a:t>
            </a:r>
          </a:p>
          <a:p>
            <a:pPr marL="285750" indent="-285750">
              <a:buFont typeface="Wingdings" panose="05000000000000000000" pitchFamily="2" charset="2"/>
              <a:buChar char="Ø"/>
            </a:pPr>
            <a:r>
              <a:rPr lang="en-US" dirty="0"/>
              <a:t>Seven stocks are surpassing the performance of the market index S&amp;P500, albeit with a slightly elevated level of risk.</a:t>
            </a:r>
          </a:p>
          <a:p>
            <a:pPr marL="285750" indent="-285750">
              <a:buFont typeface="Wingdings" panose="05000000000000000000" pitchFamily="2" charset="2"/>
              <a:buChar char="Ø"/>
            </a:pPr>
            <a:r>
              <a:rPr lang="en-US" dirty="0"/>
              <a:t>AMZN (1.32), MSFT (1.23), and AAPL (1.10) showcase positive Sharpe ratios exceeding 1, signifying that these stocks have provided returns surpassing the risk-free rate in proportion to the level of risk assumed.</a:t>
            </a:r>
          </a:p>
          <a:p>
            <a:endParaRPr lang="en-IN" sz="1800" b="1" dirty="0"/>
          </a:p>
        </p:txBody>
      </p:sp>
    </p:spTree>
    <p:extLst>
      <p:ext uri="{BB962C8B-B14F-4D97-AF65-F5344CB8AC3E}">
        <p14:creationId xmlns:p14="http://schemas.microsoft.com/office/powerpoint/2010/main" val="1054483204"/>
      </p:ext>
    </p:extLst>
  </p:cSld>
  <p:clrMapOvr>
    <a:masterClrMapping/>
  </p:clrMapOvr>
  <mc:AlternateContent xmlns:mc="http://schemas.openxmlformats.org/markup-compatibility/2006" xmlns:p14="http://schemas.microsoft.com/office/powerpoint/2010/main">
    <mc:Choice Requires="p14">
      <p:transition spd="slow" p14:dur="2000" advTm="57002"/>
    </mc:Choice>
    <mc:Fallback xmlns="">
      <p:transition spd="slow" advTm="5700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25581" y="1310076"/>
            <a:ext cx="9823998" cy="938076"/>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625581" y="2643519"/>
            <a:ext cx="5794883" cy="2724893"/>
          </a:xfrm>
        </p:spPr>
        <p:txBody>
          <a:bodyPr/>
          <a:lstStyle/>
          <a:p>
            <a:r>
              <a:rPr lang="en-US" dirty="0"/>
              <a:t>This project delved into stock prices across various sectors, analyzing historical data and trading volumes for each stock. We explored daily returns and correlations, with Microsoft and Amazon showing notable correlation. We observed a maximum 8% daily price fluctuation and highlighted the importance of understanding market dynamics to manage risks. Identifying stocks with favorable risk-return profiles, Amazon emerged as high risk and high return. Ultimately, our analysis facilitated the provision of tailored portfolios for two clients, aligning with their financial objectives and risk tolerance.</a:t>
            </a:r>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4="http://schemas.microsoft.com/office/powerpoint/2010/main">
    <mc:Choice Requires="p14">
      <p:transition spd="slow" p14:dur="2000" advTm="50595"/>
    </mc:Choice>
    <mc:Fallback xmlns="">
      <p:transition spd="slow" advTm="5059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6000" y="2532146"/>
            <a:ext cx="5055698" cy="1325563"/>
          </a:xfrm>
        </p:spPr>
        <p:txBody>
          <a:bodyPr/>
          <a:lstStyle/>
          <a:p>
            <a:r>
              <a:rPr lang="en-US" dirty="0"/>
              <a:t>Thank you</a:t>
            </a:r>
          </a:p>
        </p:txBody>
      </p:sp>
      <p:pic>
        <p:nvPicPr>
          <p:cNvPr id="14" name="Picture Placeholder 13">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3"/>
          <a:srcRect/>
          <a:stretch/>
        </p:blipFill>
        <p:spPr/>
      </p:pic>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4"/>
          <a:srcRect/>
          <a:stretch/>
        </p:blipFill>
        <p:spPr/>
      </p:pic>
      <p:pic>
        <p:nvPicPr>
          <p:cNvPr id="18" name="Picture Placeholder 17">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a:blip r:embed="rId5"/>
          <a:srcRect/>
          <a:stretch/>
        </p:blipFill>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a:src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2000" advTm="4853"/>
    </mc:Choice>
    <mc:Fallback xmlns="">
      <p:transition spd="slow" advTm="485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3" y="1946787"/>
            <a:ext cx="5117162" cy="1012582"/>
          </a:xfrm>
        </p:spPr>
        <p:txBody>
          <a:bodyPr/>
          <a:lstStyle/>
          <a:p>
            <a:r>
              <a:rPr lang="en-US" altLang="zh-CN" dirty="0"/>
              <a:t>Objective</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264311"/>
            <a:ext cx="4613033" cy="1730476"/>
          </a:xfrm>
        </p:spPr>
        <p:txBody>
          <a:bodyPr/>
          <a:lstStyle/>
          <a:p>
            <a:r>
              <a:rPr lang="en-US" dirty="0"/>
              <a:t>To provide tailored investment consultation to Mr. Patrick Jyenger and Mr. Peter Jyenger, aligning with their unique financial objectives and risk tolerances, in order to optimize their portfolio performance and achieve their long-term financial goals.</a:t>
            </a:r>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srcRect l="2997" r="2997"/>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856708" y="133256"/>
            <a:ext cx="4441188" cy="844784"/>
          </a:xfrm>
        </p:spPr>
        <p:txBody>
          <a:bodyPr/>
          <a:lstStyle/>
          <a:p>
            <a:r>
              <a:rPr lang="en-US" dirty="0"/>
              <a:t>Background</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2319235" y="2911781"/>
            <a:ext cx="1570612" cy="893303"/>
          </a:xfrm>
        </p:spPr>
        <p:txBody>
          <a:bodyPr/>
          <a:lstStyle/>
          <a:p>
            <a:r>
              <a:rPr lang="en-US" sz="2000" dirty="0"/>
              <a:t>Financial</a:t>
            </a:r>
          </a:p>
          <a:p>
            <a:r>
              <a:rPr lang="en-US" sz="2000" dirty="0"/>
              <a:t>goals</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blipFill>
            <a:blip r:embed="rId5"/>
            <a:stretch>
              <a:fillRect/>
            </a:stretch>
          </a:blipFill>
        </p:spPr>
      </p:pic>
      <p:pic>
        <p:nvPicPr>
          <p:cNvPr id="4" name="Picture 3">
            <a:extLst>
              <a:ext uri="{FF2B5EF4-FFF2-40B4-BE49-F238E27FC236}">
                <a16:creationId xmlns:a16="http://schemas.microsoft.com/office/drawing/2014/main" id="{4F2750B2-B351-71D4-E011-3A16469C4E28}"/>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colorTemperature colorTemp="5900"/>
                    </a14:imgEffect>
                    <a14:imgEffect>
                      <a14:saturation sat="99000"/>
                    </a14:imgEffect>
                    <a14:imgEffect>
                      <a14:brightnessContrast contrast="20000"/>
                    </a14:imgEffect>
                  </a14:imgLayer>
                </a14:imgProps>
              </a:ext>
            </a:extLst>
          </a:blip>
          <a:stretch>
            <a:fillRect/>
          </a:stretch>
        </p:blipFill>
        <p:spPr>
          <a:xfrm>
            <a:off x="5856708" y="1446192"/>
            <a:ext cx="5599707" cy="4481806"/>
          </a:xfrm>
          <a:prstGeom prst="rect">
            <a:avLst/>
          </a:prstGeom>
          <a:ln>
            <a:noFill/>
          </a:ln>
          <a:effectLst>
            <a:outerShdw blurRad="292100" dist="139700" dir="2700000" algn="tl" rotWithShape="0">
              <a:srgbClr val="333333">
                <a:alpha val="65000"/>
              </a:srgbClr>
            </a:outerShdw>
          </a:effectLst>
        </p:spPr>
      </p:pic>
      <p:cxnSp>
        <p:nvCxnSpPr>
          <p:cNvPr id="3" name="Straight Connector 2">
            <a:extLst>
              <a:ext uri="{FF2B5EF4-FFF2-40B4-BE49-F238E27FC236}">
                <a16:creationId xmlns:a16="http://schemas.microsoft.com/office/drawing/2014/main" id="{36B2A7DC-4100-80BD-359E-F488148E9BC4}"/>
              </a:ext>
            </a:extLst>
          </p:cNvPr>
          <p:cNvCxnSpPr>
            <a:cxnSpLocks/>
          </p:cNvCxnSpPr>
          <p:nvPr/>
        </p:nvCxnSpPr>
        <p:spPr>
          <a:xfrm>
            <a:off x="5985369" y="826761"/>
            <a:ext cx="322745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Heptagon 5">
            <a:extLst>
              <a:ext uri="{FF2B5EF4-FFF2-40B4-BE49-F238E27FC236}">
                <a16:creationId xmlns:a16="http://schemas.microsoft.com/office/drawing/2014/main" id="{258EAD52-B4E0-752C-25EC-2850B745CFA4}"/>
              </a:ext>
            </a:extLst>
          </p:cNvPr>
          <p:cNvSpPr/>
          <p:nvPr/>
        </p:nvSpPr>
        <p:spPr>
          <a:xfrm>
            <a:off x="9183327" y="787432"/>
            <a:ext cx="85349" cy="7865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8079616"/>
      </p:ext>
    </p:extLst>
  </p:cSld>
  <p:clrMapOvr>
    <a:masterClrMapping/>
  </p:clrMapOvr>
  <mc:AlternateContent xmlns:mc="http://schemas.openxmlformats.org/markup-compatibility/2006" xmlns:p14="http://schemas.microsoft.com/office/powerpoint/2010/main">
    <mc:Choice Requires="p14">
      <p:transition spd="slow" p14:dur="2000" advTm="35009"/>
    </mc:Choice>
    <mc:Fallback xmlns="">
      <p:transition spd="slow" advTm="3500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1485903" y="4060722"/>
            <a:ext cx="5257793" cy="957038"/>
          </a:xfrm>
        </p:spPr>
        <p:txBody>
          <a:bodyPr/>
          <a:lstStyle/>
          <a:p>
            <a:r>
              <a:rPr lang="en-US" dirty="0"/>
              <a:t>Key Insights</a:t>
            </a:r>
          </a:p>
        </p:txBody>
      </p:sp>
      <p:pic>
        <p:nvPicPr>
          <p:cNvPr id="10" name="Picture Placeholder 9">
            <a:extLst>
              <a:ext uri="{FF2B5EF4-FFF2-40B4-BE49-F238E27FC236}">
                <a16:creationId xmlns:a16="http://schemas.microsoft.com/office/drawing/2014/main" id="{0004D12D-FD14-A8BF-50DC-2FF4641F3FD6}"/>
              </a:ext>
            </a:extLst>
          </p:cNvPr>
          <p:cNvPicPr>
            <a:picLocks noGrp="1" noChangeAspect="1"/>
          </p:cNvPicPr>
          <p:nvPr>
            <p:ph type="pic" sz="quarter" idx="47"/>
          </p:nvPr>
        </p:nvPicPr>
        <p:blipFill>
          <a:blip r:embed="rId3"/>
          <a:srcRect l="20983" r="20983"/>
          <a:stretch/>
        </p:blipFill>
        <p:spPr/>
      </p:pic>
    </p:spTree>
    <p:extLst>
      <p:ext uri="{BB962C8B-B14F-4D97-AF65-F5344CB8AC3E}">
        <p14:creationId xmlns:p14="http://schemas.microsoft.com/office/powerpoint/2010/main" val="1246021298"/>
      </p:ext>
    </p:extLst>
  </p:cSld>
  <p:clrMapOvr>
    <a:masterClrMapping/>
  </p:clrMapOvr>
  <mc:AlternateContent xmlns:mc="http://schemas.openxmlformats.org/markup-compatibility/2006" xmlns:p14="http://schemas.microsoft.com/office/powerpoint/2010/main">
    <mc:Choice Requires="p14">
      <p:transition spd="slow" p14:dur="2000" advTm="6239"/>
    </mc:Choice>
    <mc:Fallback xmlns="">
      <p:transition spd="slow" advTm="623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944508" y="580103"/>
            <a:ext cx="4518122" cy="526598"/>
          </a:xfrm>
        </p:spPr>
        <p:txBody>
          <a:bodyPr/>
          <a:lstStyle/>
          <a:p>
            <a:r>
              <a:rPr lang="en-US" dirty="0"/>
              <a:t>Stocks Data</a:t>
            </a:r>
          </a:p>
        </p:txBody>
      </p:sp>
      <p:sp>
        <p:nvSpPr>
          <p:cNvPr id="3" name="Text Placeholder 2">
            <a:extLst>
              <a:ext uri="{FF2B5EF4-FFF2-40B4-BE49-F238E27FC236}">
                <a16:creationId xmlns:a16="http://schemas.microsoft.com/office/drawing/2014/main" id="{E75C6F69-9F7C-AB2D-422A-23B0E429AE85}"/>
              </a:ext>
            </a:extLst>
          </p:cNvPr>
          <p:cNvSpPr>
            <a:spLocks noGrp="1"/>
          </p:cNvSpPr>
          <p:nvPr>
            <p:ph type="body" sz="quarter" idx="29"/>
          </p:nvPr>
        </p:nvSpPr>
        <p:spPr>
          <a:xfrm>
            <a:off x="5944508" y="1571247"/>
            <a:ext cx="5249661" cy="4485424"/>
          </a:xfrm>
        </p:spPr>
        <p:txBody>
          <a:bodyPr/>
          <a:lstStyle/>
          <a:p>
            <a:pPr marL="285750" indent="-285750">
              <a:buFont typeface="Wingdings" panose="05000000000000000000" pitchFamily="2" charset="2"/>
              <a:buChar char="§"/>
            </a:pPr>
            <a:r>
              <a:rPr lang="en-US" dirty="0">
                <a:solidFill>
                  <a:schemeClr val="bg1"/>
                </a:solidFill>
              </a:rPr>
              <a:t>Conduct detailed analysis of 24 individual stocks spanning from October 1st, 2010 to September 30th, 2020.</a:t>
            </a:r>
          </a:p>
          <a:p>
            <a:pPr marL="285750" indent="-285750">
              <a:buFont typeface="Wingdings" panose="05000000000000000000" pitchFamily="2" charset="2"/>
              <a:buChar char="§"/>
            </a:pPr>
            <a:r>
              <a:rPr lang="en-US" dirty="0">
                <a:solidFill>
                  <a:schemeClr val="bg1"/>
                </a:solidFill>
              </a:rPr>
              <a:t>Leveraging 5 years of data for analysis from October 1st, 2015 to September 30th, 2020.</a:t>
            </a:r>
          </a:p>
          <a:p>
            <a:pPr marL="285750" indent="-285750">
              <a:buFont typeface="Wingdings" panose="05000000000000000000" pitchFamily="2" charset="2"/>
              <a:buChar char="§"/>
            </a:pPr>
            <a:r>
              <a:rPr lang="en-US" dirty="0">
                <a:solidFill>
                  <a:schemeClr val="bg1"/>
                </a:solidFill>
              </a:rPr>
              <a:t>Utilize closing price data for technical analysis.</a:t>
            </a:r>
          </a:p>
          <a:p>
            <a:pPr marL="285750" indent="-285750">
              <a:buFont typeface="Wingdings" panose="05000000000000000000" pitchFamily="2" charset="2"/>
              <a:buChar char="§"/>
            </a:pPr>
            <a:r>
              <a:rPr lang="en-US" dirty="0">
                <a:solidFill>
                  <a:schemeClr val="bg1"/>
                </a:solidFill>
              </a:rPr>
              <a:t>Categorize stocks into five distinct industries: aviation, finance, healthcare, pharmaceuticals, and technology.</a:t>
            </a:r>
          </a:p>
          <a:p>
            <a:pPr marL="285750" indent="-285750">
              <a:buFont typeface="Wingdings" panose="05000000000000000000" pitchFamily="2" charset="2"/>
              <a:buChar char="§"/>
            </a:pPr>
            <a:r>
              <a:rPr lang="en-US" dirty="0">
                <a:solidFill>
                  <a:schemeClr val="bg1"/>
                </a:solidFill>
              </a:rPr>
              <a:t>Formulate personalized investment recommendations tailored to clients Mr. Patrick Jyenger and Mr. Peter Jyenger.</a:t>
            </a:r>
          </a:p>
          <a:p>
            <a:pPr marL="285750" indent="-285750">
              <a:buFont typeface="Wingdings" panose="05000000000000000000" pitchFamily="2" charset="2"/>
              <a:buChar char="§"/>
            </a:pPr>
            <a:r>
              <a:rPr lang="en-US" dirty="0">
                <a:solidFill>
                  <a:schemeClr val="bg1"/>
                </a:solidFill>
              </a:rPr>
              <a:t>Ensure alignment of investment recommendations with clients' financial objectives and risk profiles.</a:t>
            </a:r>
          </a:p>
          <a:p>
            <a:pPr marL="285750" indent="-285750">
              <a:buFont typeface="Wingdings" panose="05000000000000000000" pitchFamily="2" charset="2"/>
              <a:buChar char="§"/>
            </a:pPr>
            <a:r>
              <a:rPr lang="en-US" dirty="0">
                <a:solidFill>
                  <a:schemeClr val="bg1"/>
                </a:solidFill>
              </a:rPr>
              <a:t>Aim for optimal portfolio performance through strategic alignment with industry-specific trends and market dynamics.</a:t>
            </a:r>
            <a:endParaRPr lang="en-IN" dirty="0">
              <a:solidFill>
                <a:schemeClr val="bg1"/>
              </a:solidFill>
            </a:endParaRPr>
          </a:p>
        </p:txBody>
      </p:sp>
    </p:spTree>
    <p:extLst>
      <p:ext uri="{BB962C8B-B14F-4D97-AF65-F5344CB8AC3E}">
        <p14:creationId xmlns:p14="http://schemas.microsoft.com/office/powerpoint/2010/main" val="32955924"/>
      </p:ext>
    </p:extLst>
  </p:cSld>
  <p:clrMapOvr>
    <a:masterClrMapping/>
  </p:clrMapOvr>
  <mc:AlternateContent xmlns:mc="http://schemas.openxmlformats.org/markup-compatibility/2006" xmlns:p14="http://schemas.microsoft.com/office/powerpoint/2010/main">
    <mc:Choice Requires="p14">
      <p:transition spd="slow" p14:dur="2000" advTm="30074"/>
    </mc:Choice>
    <mc:Fallback xmlns="">
      <p:transition spd="slow" advTm="3007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56147A-B8DB-54F9-C435-C8A24830C63E}"/>
              </a:ext>
            </a:extLst>
          </p:cNvPr>
          <p:cNvSpPr>
            <a:spLocks noGrp="1"/>
          </p:cNvSpPr>
          <p:nvPr>
            <p:ph type="body" sz="quarter" idx="27"/>
          </p:nvPr>
        </p:nvSpPr>
        <p:spPr>
          <a:xfrm>
            <a:off x="8769920" y="724558"/>
            <a:ext cx="2653545" cy="587964"/>
          </a:xfrm>
        </p:spPr>
        <p:txBody>
          <a:bodyPr/>
          <a:lstStyle/>
          <a:p>
            <a:r>
              <a:rPr lang="en-US" dirty="0"/>
              <a:t>Actual stocks Values</a:t>
            </a:r>
            <a:endParaRPr lang="en-IN" dirty="0"/>
          </a:p>
        </p:txBody>
      </p:sp>
      <p:sp>
        <p:nvSpPr>
          <p:cNvPr id="3" name="Text Placeholder 2">
            <a:extLst>
              <a:ext uri="{FF2B5EF4-FFF2-40B4-BE49-F238E27FC236}">
                <a16:creationId xmlns:a16="http://schemas.microsoft.com/office/drawing/2014/main" id="{02AF05BD-6773-E2A5-93C9-CA1428E6151C}"/>
              </a:ext>
            </a:extLst>
          </p:cNvPr>
          <p:cNvSpPr>
            <a:spLocks noGrp="1"/>
          </p:cNvSpPr>
          <p:nvPr>
            <p:ph type="body" sz="quarter" idx="28"/>
          </p:nvPr>
        </p:nvSpPr>
        <p:spPr>
          <a:xfrm>
            <a:off x="8769920" y="1449026"/>
            <a:ext cx="2653545" cy="1727103"/>
          </a:xfrm>
        </p:spPr>
        <p:txBody>
          <a:bodyPr/>
          <a:lstStyle/>
          <a:p>
            <a:r>
              <a:rPr lang="en-US" dirty="0"/>
              <a:t>Visual representation of unnormalized stock data lacks clarity and inhibits insight generation.</a:t>
            </a:r>
            <a:endParaRPr lang="en-IN" dirty="0"/>
          </a:p>
        </p:txBody>
      </p:sp>
      <p:sp>
        <p:nvSpPr>
          <p:cNvPr id="5" name="Title 4">
            <a:extLst>
              <a:ext uri="{FF2B5EF4-FFF2-40B4-BE49-F238E27FC236}">
                <a16:creationId xmlns:a16="http://schemas.microsoft.com/office/drawing/2014/main" id="{4774557F-EE90-484B-B237-8AF883C95E46}"/>
              </a:ext>
            </a:extLst>
          </p:cNvPr>
          <p:cNvSpPr>
            <a:spLocks noGrp="1"/>
          </p:cNvSpPr>
          <p:nvPr>
            <p:ph type="title"/>
          </p:nvPr>
        </p:nvSpPr>
        <p:spPr>
          <a:xfrm>
            <a:off x="4354059" y="151031"/>
            <a:ext cx="7454067" cy="573527"/>
          </a:xfrm>
        </p:spPr>
        <p:txBody>
          <a:bodyPr/>
          <a:lstStyle/>
          <a:p>
            <a:r>
              <a:rPr lang="en-US" sz="3600" dirty="0"/>
              <a:t>Actual stocks VS Normalized stocks</a:t>
            </a:r>
            <a:endParaRPr lang="en-IN" sz="3600" dirty="0"/>
          </a:p>
        </p:txBody>
      </p:sp>
      <p:sp>
        <p:nvSpPr>
          <p:cNvPr id="6" name="Text Placeholder 5">
            <a:extLst>
              <a:ext uri="{FF2B5EF4-FFF2-40B4-BE49-F238E27FC236}">
                <a16:creationId xmlns:a16="http://schemas.microsoft.com/office/drawing/2014/main" id="{8958D749-241A-6589-1CEC-94F5092B71DC}"/>
              </a:ext>
            </a:extLst>
          </p:cNvPr>
          <p:cNvSpPr>
            <a:spLocks noGrp="1"/>
          </p:cNvSpPr>
          <p:nvPr>
            <p:ph type="body" sz="quarter" idx="52"/>
          </p:nvPr>
        </p:nvSpPr>
        <p:spPr>
          <a:xfrm>
            <a:off x="8692237" y="3751870"/>
            <a:ext cx="3038206" cy="587964"/>
          </a:xfrm>
        </p:spPr>
        <p:txBody>
          <a:bodyPr/>
          <a:lstStyle/>
          <a:p>
            <a:r>
              <a:rPr lang="en-US" dirty="0"/>
              <a:t>Normalized Stocks Values</a:t>
            </a:r>
            <a:endParaRPr lang="en-IN" dirty="0"/>
          </a:p>
        </p:txBody>
      </p:sp>
      <p:pic>
        <p:nvPicPr>
          <p:cNvPr id="10" name="Picture 9">
            <a:extLst>
              <a:ext uri="{FF2B5EF4-FFF2-40B4-BE49-F238E27FC236}">
                <a16:creationId xmlns:a16="http://schemas.microsoft.com/office/drawing/2014/main" id="{F8B55825-4910-AD4C-0A78-54F31CAB73A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32000"/>
                    </a14:imgEffect>
                    <a14:imgEffect>
                      <a14:colorTemperature colorTemp="6778"/>
                    </a14:imgEffect>
                    <a14:imgEffect>
                      <a14:saturation sat="400000"/>
                    </a14:imgEffect>
                    <a14:imgEffect>
                      <a14:brightnessContrast contrast="28000"/>
                    </a14:imgEffect>
                  </a14:imgLayer>
                </a14:imgProps>
              </a:ext>
            </a:extLst>
          </a:blip>
          <a:stretch>
            <a:fillRect/>
          </a:stretch>
        </p:blipFill>
        <p:spPr>
          <a:xfrm>
            <a:off x="185845" y="3744496"/>
            <a:ext cx="7306336" cy="3000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 Placeholder 6">
            <a:extLst>
              <a:ext uri="{FF2B5EF4-FFF2-40B4-BE49-F238E27FC236}">
                <a16:creationId xmlns:a16="http://schemas.microsoft.com/office/drawing/2014/main" id="{C4669933-FE0C-E096-C0DE-083CE62BFA8B}"/>
              </a:ext>
            </a:extLst>
          </p:cNvPr>
          <p:cNvSpPr>
            <a:spLocks noGrp="1"/>
          </p:cNvSpPr>
          <p:nvPr>
            <p:ph type="body" sz="quarter" idx="53"/>
          </p:nvPr>
        </p:nvSpPr>
        <p:spPr>
          <a:xfrm>
            <a:off x="8769920" y="4671124"/>
            <a:ext cx="2882841" cy="1727103"/>
          </a:xfrm>
        </p:spPr>
        <p:txBody>
          <a:bodyPr/>
          <a:lstStyle/>
          <a:p>
            <a:r>
              <a:rPr lang="en-US" dirty="0"/>
              <a:t>This visualization presents the normalized data, achieved through MinMax scaler normalization, to facilitate comprehensive analysis and further insights.</a:t>
            </a:r>
            <a:endParaRPr lang="en-IN" dirty="0"/>
          </a:p>
        </p:txBody>
      </p:sp>
      <p:pic>
        <p:nvPicPr>
          <p:cNvPr id="9" name="Picture 8">
            <a:extLst>
              <a:ext uri="{FF2B5EF4-FFF2-40B4-BE49-F238E27FC236}">
                <a16:creationId xmlns:a16="http://schemas.microsoft.com/office/drawing/2014/main" id="{8DD8B94B-24A6-1840-7947-4E441954E4F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43000"/>
                    </a14:imgEffect>
                    <a14:imgEffect>
                      <a14:colorTemperature colorTemp="6361"/>
                    </a14:imgEffect>
                    <a14:imgEffect>
                      <a14:saturation sat="400000"/>
                    </a14:imgEffect>
                    <a14:imgEffect>
                      <a14:brightnessContrast contrast="-20000"/>
                    </a14:imgEffect>
                  </a14:imgLayer>
                </a14:imgProps>
              </a:ext>
            </a:extLst>
          </a:blip>
          <a:stretch>
            <a:fillRect/>
          </a:stretch>
        </p:blipFill>
        <p:spPr>
          <a:xfrm>
            <a:off x="185844" y="724558"/>
            <a:ext cx="7306337" cy="2864216"/>
          </a:xfrm>
          <a:prstGeom prst="rect">
            <a:avLst/>
          </a:prstGeom>
          <a:solidFill>
            <a:srgbClr val="FFFFFF">
              <a:shade val="85000"/>
            </a:srgbClr>
          </a:solidFill>
          <a:ln w="88900" cap="sq">
            <a:solidFill>
              <a:srgbClr val="FFFFFF"/>
            </a:solidFill>
            <a:miter lim="800000"/>
          </a:ln>
          <a:effectLst>
            <a:glow rad="63500">
              <a:schemeClr val="accent2">
                <a:satMod val="175000"/>
                <a:alpha val="40000"/>
              </a:schemeClr>
            </a:glow>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5414887"/>
      </p:ext>
    </p:extLst>
  </p:cSld>
  <p:clrMapOvr>
    <a:masterClrMapping/>
  </p:clrMapOvr>
  <mc:AlternateContent xmlns:mc="http://schemas.openxmlformats.org/markup-compatibility/2006" xmlns:p14="http://schemas.microsoft.com/office/powerpoint/2010/main">
    <mc:Choice Requires="p14">
      <p:transition spd="slow" p14:dur="2000" advTm="72826"/>
    </mc:Choice>
    <mc:Fallback xmlns="">
      <p:transition spd="slow" advTm="7282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4226239" y="2762864"/>
            <a:ext cx="6599429" cy="1049989"/>
          </a:xfrm>
        </p:spPr>
        <p:txBody>
          <a:bodyPr/>
          <a:lstStyle/>
          <a:p>
            <a:r>
              <a:rPr lang="en-US" dirty="0"/>
              <a:t>DOMAINS ANALYSIS</a:t>
            </a:r>
          </a:p>
        </p:txBody>
      </p:sp>
      <p:cxnSp>
        <p:nvCxnSpPr>
          <p:cNvPr id="2" name="Straight Connector 1">
            <a:extLst>
              <a:ext uri="{FF2B5EF4-FFF2-40B4-BE49-F238E27FC236}">
                <a16:creationId xmlns:a16="http://schemas.microsoft.com/office/drawing/2014/main" id="{9CA365A2-A532-4005-D50A-0274E4DA5EF3}"/>
              </a:ext>
            </a:extLst>
          </p:cNvPr>
          <p:cNvCxnSpPr/>
          <p:nvPr/>
        </p:nvCxnSpPr>
        <p:spPr>
          <a:xfrm>
            <a:off x="4311588" y="3696929"/>
            <a:ext cx="6882581"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Heptagon 2">
            <a:extLst>
              <a:ext uri="{FF2B5EF4-FFF2-40B4-BE49-F238E27FC236}">
                <a16:creationId xmlns:a16="http://schemas.microsoft.com/office/drawing/2014/main" id="{637559A6-0147-3B69-655D-78EC328EE032}"/>
              </a:ext>
            </a:extLst>
          </p:cNvPr>
          <p:cNvSpPr/>
          <p:nvPr/>
        </p:nvSpPr>
        <p:spPr>
          <a:xfrm>
            <a:off x="11194169" y="3647767"/>
            <a:ext cx="85349" cy="78657"/>
          </a:xfrm>
          <a:prstGeom prst="hept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7888131"/>
      </p:ext>
    </p:extLst>
  </p:cSld>
  <p:clrMapOvr>
    <a:masterClrMapping/>
  </p:clrMapOvr>
  <mc:AlternateContent xmlns:mc="http://schemas.openxmlformats.org/markup-compatibility/2006" xmlns:p14="http://schemas.microsoft.com/office/powerpoint/2010/main">
    <mc:Choice Requires="p14">
      <p:transition spd="slow" p14:dur="2000" advTm="10972"/>
    </mc:Choice>
    <mc:Fallback xmlns="">
      <p:transition spd="slow" advTm="1097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722E29-31D5-6F45-7328-F3BD847E550D}"/>
              </a:ext>
            </a:extLst>
          </p:cNvPr>
          <p:cNvSpPr>
            <a:spLocks noGrp="1"/>
          </p:cNvSpPr>
          <p:nvPr>
            <p:ph type="title"/>
          </p:nvPr>
        </p:nvSpPr>
        <p:spPr>
          <a:xfrm>
            <a:off x="253675" y="97948"/>
            <a:ext cx="10530348" cy="575079"/>
          </a:xfrm>
        </p:spPr>
        <p:txBody>
          <a:bodyPr/>
          <a:lstStyle/>
          <a:p>
            <a:r>
              <a:rPr lang="en-US" dirty="0"/>
              <a:t>AVIATION INDUSTRY ANALYSIS</a:t>
            </a:r>
            <a:endParaRPr lang="en-IN" dirty="0"/>
          </a:p>
        </p:txBody>
      </p:sp>
      <p:sp>
        <p:nvSpPr>
          <p:cNvPr id="23" name="Text Placeholder 22">
            <a:extLst>
              <a:ext uri="{FF2B5EF4-FFF2-40B4-BE49-F238E27FC236}">
                <a16:creationId xmlns:a16="http://schemas.microsoft.com/office/drawing/2014/main" id="{025836C0-CA0E-8A03-2AA8-EE8B61712E73}"/>
              </a:ext>
            </a:extLst>
          </p:cNvPr>
          <p:cNvSpPr>
            <a:spLocks noGrp="1"/>
          </p:cNvSpPr>
          <p:nvPr>
            <p:ph type="body" sz="quarter" idx="29"/>
          </p:nvPr>
        </p:nvSpPr>
        <p:spPr>
          <a:xfrm>
            <a:off x="465614" y="5367665"/>
            <a:ext cx="10811986" cy="1465230"/>
          </a:xfrm>
        </p:spPr>
        <p:txBody>
          <a:bodyPr/>
          <a:lstStyle/>
          <a:p>
            <a:pPr marL="285750" indent="-285750">
              <a:buFont typeface="Wingdings" panose="05000000000000000000" pitchFamily="2" charset="2"/>
              <a:buChar char="§"/>
            </a:pPr>
            <a:r>
              <a:rPr lang="en-US" dirty="0">
                <a:solidFill>
                  <a:schemeClr val="bg1"/>
                </a:solidFill>
              </a:rPr>
              <a:t>The aviation sector faced a notable crisis in March 2020 amid the Coronavirus pandemic, exhibiting a slow recovery despite subsequent market index increases.</a:t>
            </a:r>
          </a:p>
          <a:p>
            <a:pPr marL="285750" indent="-285750">
              <a:buFont typeface="Wingdings" panose="05000000000000000000" pitchFamily="2" charset="2"/>
              <a:buChar char="§"/>
            </a:pPr>
            <a:r>
              <a:rPr lang="en-US" dirty="0">
                <a:solidFill>
                  <a:schemeClr val="bg1"/>
                </a:solidFill>
              </a:rPr>
              <a:t>Analysis suggests that stocks AAL, ALGT, ALK, and HA are negatively correlated with the market index.</a:t>
            </a:r>
          </a:p>
          <a:p>
            <a:pPr marL="285750" indent="-285750">
              <a:buFont typeface="Wingdings" panose="05000000000000000000" pitchFamily="2" charset="2"/>
              <a:buChar char="§"/>
            </a:pPr>
            <a:r>
              <a:rPr lang="en-US" dirty="0">
                <a:solidFill>
                  <a:schemeClr val="bg1"/>
                </a:solidFill>
              </a:rPr>
              <a:t>Additionally, HA and ALK demonstrate the highest positive correlation among the stocks examined.</a:t>
            </a:r>
            <a:endParaRPr lang="en-IN" dirty="0">
              <a:solidFill>
                <a:schemeClr val="bg1"/>
              </a:solidFill>
            </a:endParaRPr>
          </a:p>
        </p:txBody>
      </p:sp>
      <p:pic>
        <p:nvPicPr>
          <p:cNvPr id="24" name="Picture 23">
            <a:extLst>
              <a:ext uri="{FF2B5EF4-FFF2-40B4-BE49-F238E27FC236}">
                <a16:creationId xmlns:a16="http://schemas.microsoft.com/office/drawing/2014/main" id="{4F60E607-3A42-CC55-B5FC-8C64FF8563F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Effect>
                      <a14:brightnessContrast contrast="20000"/>
                    </a14:imgEffect>
                  </a14:imgLayer>
                </a14:imgProps>
              </a:ext>
            </a:extLst>
          </a:blip>
          <a:stretch>
            <a:fillRect/>
          </a:stretch>
        </p:blipFill>
        <p:spPr>
          <a:xfrm>
            <a:off x="253675" y="904139"/>
            <a:ext cx="6924730" cy="41300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9" name="Picture 28">
            <a:extLst>
              <a:ext uri="{FF2B5EF4-FFF2-40B4-BE49-F238E27FC236}">
                <a16:creationId xmlns:a16="http://schemas.microsoft.com/office/drawing/2014/main" id="{85A04DD5-F6A3-58F9-FB04-A6C5F5E754EB}"/>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7420202" y="904138"/>
            <a:ext cx="4518123" cy="41300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57109385"/>
      </p:ext>
    </p:extLst>
  </p:cSld>
  <p:clrMapOvr>
    <a:masterClrMapping/>
  </p:clrMapOvr>
  <mc:AlternateContent xmlns:mc="http://schemas.openxmlformats.org/markup-compatibility/2006" xmlns:p14="http://schemas.microsoft.com/office/powerpoint/2010/main">
    <mc:Choice Requires="p14">
      <p:transition spd="slow" p14:dur="2000" advTm="20339"/>
    </mc:Choice>
    <mc:Fallback xmlns="">
      <p:transition spd="slow" advTm="20339"/>
    </mc:Fallback>
  </mc:AlternateContent>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2" id="{93B44BEE-AA18-4720-B555-E5F46C5F93FC}" vid="{88E458CA-BB4B-4D24-B4FE-119ECB54A9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0009351-EDD4-484E-ACD6-D50CCB137637}">
  <ds:schemaRefs>
    <ds:schemaRef ds:uri="http://schemas.microsoft.com/sharepoint/v3/contenttype/forms"/>
  </ds:schemaRefs>
</ds:datastoreItem>
</file>

<file path=customXml/itemProps2.xml><?xml version="1.0" encoding="utf-8"?>
<ds:datastoreItem xmlns:ds="http://schemas.openxmlformats.org/officeDocument/2006/customXml" ds:itemID="{DE77570E-71D6-4005-B631-1B00A1197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1613</Words>
  <Application>Microsoft Macintosh PowerPoint</Application>
  <PresentationFormat>Widescreen</PresentationFormat>
  <Paragraphs>169</Paragraphs>
  <Slides>24</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等线</vt:lpstr>
      <vt:lpstr>Abadi</vt:lpstr>
      <vt:lpstr>Arial</vt:lpstr>
      <vt:lpstr>Calibri</vt:lpstr>
      <vt:lpstr>Posterama</vt:lpstr>
      <vt:lpstr>Posterama Text Black</vt:lpstr>
      <vt:lpstr>Posterama Text SemiBold</vt:lpstr>
      <vt:lpstr>Wingdings</vt:lpstr>
      <vt:lpstr>Custom</vt:lpstr>
      <vt:lpstr>Finance and Risk Analytics – Capstone Project</vt:lpstr>
      <vt:lpstr>Agenda</vt:lpstr>
      <vt:lpstr>Objective</vt:lpstr>
      <vt:lpstr>Background</vt:lpstr>
      <vt:lpstr>Key Insights</vt:lpstr>
      <vt:lpstr>Stocks Data</vt:lpstr>
      <vt:lpstr>Actual stocks VS Normalized stocks</vt:lpstr>
      <vt:lpstr>DOMAINS ANALYSIS</vt:lpstr>
      <vt:lpstr>AVIATION INDUSTRY ANALYSIS</vt:lpstr>
      <vt:lpstr>FINANCE INDUSTRY ANALYSIS</vt:lpstr>
      <vt:lpstr>HEALTHCARE INDUSTRY ANALYSIS</vt:lpstr>
      <vt:lpstr>PHARMACEUTICALS INDUSTRY ANALYSIS</vt:lpstr>
      <vt:lpstr>TECHNOLOGY INDUSTRY ANALYSIS</vt:lpstr>
      <vt:lpstr>Annual Returns for Stocks</vt:lpstr>
      <vt:lpstr>ANNUALIZED RETURNS &amp; RISK</vt:lpstr>
      <vt:lpstr>Analyzing Cumulative Daily Returns, Sharpe Ratio, and Risk</vt:lpstr>
      <vt:lpstr>Stocks to focus</vt:lpstr>
      <vt:lpstr>PORTFOLIO ANALYSIS</vt:lpstr>
      <vt:lpstr>MR. PATRICK JYENGAR PORTFOLIO</vt:lpstr>
      <vt:lpstr>MR. PETER JYENGAR PORTFOLIO</vt:lpstr>
      <vt:lpstr>METHODOLOGY</vt:lpstr>
      <vt:lpstr>PowerPoint Presentation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2023-09-14T05:46:04Z</dcterms:created>
  <dcterms:modified xsi:type="dcterms:W3CDTF">2025-03-17T18:20:24Z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